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57" r:id="rId4"/>
    <p:sldId id="283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3" r:id="rId15"/>
    <p:sldId id="268" r:id="rId16"/>
    <p:sldId id="269" r:id="rId17"/>
    <p:sldId id="271" r:id="rId18"/>
    <p:sldId id="272" r:id="rId19"/>
    <p:sldId id="273" r:id="rId20"/>
    <p:sldId id="274" r:id="rId21"/>
    <p:sldId id="270" r:id="rId22"/>
    <p:sldId id="275" r:id="rId23"/>
    <p:sldId id="276" r:id="rId24"/>
    <p:sldId id="277" r:id="rId25"/>
    <p:sldId id="278" r:id="rId26"/>
    <p:sldId id="280" r:id="rId27"/>
    <p:sldId id="279" r:id="rId28"/>
    <p:sldId id="281" r:id="rId2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CDB6"/>
    <a:srgbClr val="7CCDE0"/>
    <a:srgbClr val="53F7DC"/>
    <a:srgbClr val="CCFFFF"/>
    <a:srgbClr val="E3F8F9"/>
    <a:srgbClr val="A3FBEC"/>
    <a:srgbClr val="CFE385"/>
    <a:srgbClr val="F1F0B6"/>
    <a:srgbClr val="78E4DA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Романова" userId="f71291801fcb1688" providerId="Windows Live" clId="Web-{2EA54ED8-227B-4062-B64A-61925D6C4CD8}"/>
    <pc:docChg chg="mod modSld modMainMaster setSldSz">
      <pc:chgData name="Наталья Романова" userId="f71291801fcb1688" providerId="Windows Live" clId="Web-{2EA54ED8-227B-4062-B64A-61925D6C4CD8}" dt="2018-10-08T15:54:17.424" v="3"/>
      <pc:docMkLst>
        <pc:docMk/>
      </pc:docMkLst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10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57"/>
            <ac:graphicFrameMk id="4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6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0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2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3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4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1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1026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4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5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6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6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7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2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8" creationId="{00000000-0000-0000-0000-000000000000}"/>
          </ac:picMkLst>
        </pc:picChg>
      </pc:sldChg>
      <pc:sldChg chg="modSp mod setBg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2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9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0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3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3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8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9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0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80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7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9" creationId="{00000000-0000-0000-0000-000000000000}"/>
          </ac:picMkLst>
        </pc:picChg>
      </pc:sldChg>
      <pc:sldMasterChg chg="modSp mod setBg modSldLayout">
        <pc:chgData name="Наталья Романова" userId="f71291801fcb1688" providerId="Windows Live" clId="Web-{2EA54ED8-227B-4062-B64A-61925D6C4CD8}" dt="2018-10-08T15:54:17.424" v="3"/>
        <pc:sldMasterMkLst>
          <pc:docMk/>
          <pc:sldMasterMk cId="0" sldId="2147483672"/>
        </pc:sldMaster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30" creationId="{00000000-0000-0000-0000-000000000000}"/>
          </ac:spMkLst>
        </pc:sp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asterMk cId="0" sldId="2147483672"/>
            <ac:cxnSpMk id="15" creationId="{00000000-0000-0000-0000-000000000000}"/>
          </ac:cxnSpMkLst>
        </pc:cxn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1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7" creationId="{00000000-0000-0000-0000-000000000000}"/>
            </ac:spMkLst>
          </pc:spChg>
          <pc:grpChg chg="mod">
            <ac:chgData name="Наталья Романова" userId="f71291801fcb1688" providerId="Windows Live" clId="Web-{2EA54ED8-227B-4062-B64A-61925D6C4CD8}" dt="2018-10-08T15:54:17.424" v="3"/>
            <ac:grpSpMkLst>
              <pc:docMk/>
              <pc:sldMasterMk cId="0" sldId="2147483672"/>
              <pc:sldLayoutMk cId="0" sldId="2147483673"/>
              <ac:grpSpMk id="2" creationId="{00000000-0000-0000-0000-000000000000}"/>
            </ac:grpSpMkLst>
          </pc:gr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4"/>
          </pc:sldLayoutMkLst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5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8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6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4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7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5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6" creationId="{00000000-0000-0000-0000-000000000000}"/>
            </ac:spMkLst>
          </pc:s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8"/>
          </pc:sldLayoutMkLst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9"/>
          </pc:sldLayoutMkLst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0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5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1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6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3" creationId="{00000000-0000-0000-0000-000000000000}"/>
            </ac:spMkLst>
          </pc:spChg>
          <pc:cxnChg chg="mod">
            <ac:chgData name="Наталья Романова" userId="f71291801fcb1688" providerId="Windows Live" clId="Web-{2EA54ED8-227B-4062-B64A-61925D6C4CD8}" dt="2018-10-08T15:54:17.424" v="3"/>
            <ac:cxnSpMkLst>
              <pc:docMk/>
              <pc:sldMasterMk cId="0" sldId="2147483672"/>
              <pc:sldLayoutMk cId="0" sldId="2147483681"/>
              <ac:cxnSpMk id="11" creationId="{00000000-0000-0000-0000-000000000000}"/>
            </ac:cxnSpMkLst>
          </pc:cxn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2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2"/>
              <ac:spMk id="3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3" creationId="{00000000-0000-0000-0000-000000000000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0A38B-FF1A-4584-8333-08F71E47325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0E6C44AF-CD20-439C-B08B-9A0AB3B91A1F}">
      <dgm:prSet phldrT="[Текст]" custT="1"/>
      <dgm:spPr/>
      <dgm:t>
        <a:bodyPr/>
        <a:lstStyle/>
        <a:p>
          <a:r>
            <a:rPr lang="ru-RU" sz="3000" dirty="0" smtClean="0"/>
            <a:t>15-16 минут</a:t>
          </a:r>
          <a:endParaRPr lang="ru-RU" sz="3000" dirty="0"/>
        </a:p>
      </dgm:t>
    </dgm:pt>
    <dgm:pt modelId="{736A4B06-A1C7-4D0F-87C3-45860D89CC30}" type="parTrans" cxnId="{B3271854-F8CA-46CC-BDC0-96808F7B46A2}">
      <dgm:prSet/>
      <dgm:spPr/>
      <dgm:t>
        <a:bodyPr/>
        <a:lstStyle/>
        <a:p>
          <a:endParaRPr lang="ru-RU"/>
        </a:p>
      </dgm:t>
    </dgm:pt>
    <dgm:pt modelId="{106C14FB-03D5-4681-A88A-5D53C96E7FCC}" type="sibTrans" cxnId="{B3271854-F8CA-46CC-BDC0-96808F7B46A2}">
      <dgm:prSet/>
      <dgm:spPr/>
      <dgm:t>
        <a:bodyPr/>
        <a:lstStyle/>
        <a:p>
          <a:endParaRPr lang="ru-RU"/>
        </a:p>
      </dgm:t>
    </dgm:pt>
    <dgm:pt modelId="{64CE72EE-699D-4814-BA13-7253990BE716}">
      <dgm:prSet phldrT="[Текст]" custT="1"/>
      <dgm:spPr/>
      <dgm:t>
        <a:bodyPr/>
        <a:lstStyle/>
        <a:p>
          <a:r>
            <a:rPr lang="ru-RU" sz="3000" dirty="0" smtClean="0"/>
            <a:t>15-45 минут</a:t>
          </a:r>
          <a:endParaRPr lang="ru-RU" sz="3000" dirty="0"/>
        </a:p>
      </dgm:t>
    </dgm:pt>
    <dgm:pt modelId="{F690B49B-4892-46DF-B235-5144C72A76A7}" type="parTrans" cxnId="{D58284F3-E2E0-411D-B36E-253ED5FBD5F8}">
      <dgm:prSet/>
      <dgm:spPr/>
      <dgm:t>
        <a:bodyPr/>
        <a:lstStyle/>
        <a:p>
          <a:endParaRPr lang="ru-RU"/>
        </a:p>
      </dgm:t>
    </dgm:pt>
    <dgm:pt modelId="{D0D94260-2D64-4C5D-A13B-AA97C110584F}" type="sibTrans" cxnId="{D58284F3-E2E0-411D-B36E-253ED5FBD5F8}">
      <dgm:prSet/>
      <dgm:spPr/>
      <dgm:t>
        <a:bodyPr/>
        <a:lstStyle/>
        <a:p>
          <a:endParaRPr lang="ru-RU"/>
        </a:p>
      </dgm:t>
    </dgm:pt>
    <dgm:pt modelId="{EF07FBF1-5355-4EE6-943E-8E2BF1D69911}">
      <dgm:prSet custT="1"/>
      <dgm:spPr/>
      <dgm:t>
        <a:bodyPr anchor="ctr"/>
        <a:lstStyle/>
        <a:p>
          <a:pPr algn="ctr"/>
          <a:r>
            <a:rPr lang="ru-RU" sz="2000" dirty="0" smtClean="0"/>
            <a:t>Участники итогового собеседования с ОВЗ, участники итогового собеседования </a:t>
          </a:r>
          <a:r>
            <a:rPr lang="ru-RU" sz="2000" dirty="0" smtClean="0"/>
            <a:t>– дети-инвалиды </a:t>
          </a:r>
          <a:r>
            <a:rPr lang="ru-RU" sz="2000" dirty="0" smtClean="0"/>
            <a:t>и инвалиды</a:t>
          </a:r>
          <a:endParaRPr lang="ru-RU" sz="2000" dirty="0"/>
        </a:p>
      </dgm:t>
    </dgm:pt>
    <dgm:pt modelId="{FB2F8EE8-9F34-47BA-A773-3B97F1E3435B}" type="parTrans" cxnId="{FDAECB90-68C0-43C4-B0DD-DE2FDD94D1F2}">
      <dgm:prSet/>
      <dgm:spPr/>
      <dgm:t>
        <a:bodyPr/>
        <a:lstStyle/>
        <a:p>
          <a:endParaRPr lang="ru-RU"/>
        </a:p>
      </dgm:t>
    </dgm:pt>
    <dgm:pt modelId="{44755849-8222-4F82-B72F-6C0D5E60AE4A}" type="sibTrans" cxnId="{FDAECB90-68C0-43C4-B0DD-DE2FDD94D1F2}">
      <dgm:prSet/>
      <dgm:spPr/>
      <dgm:t>
        <a:bodyPr/>
        <a:lstStyle/>
        <a:p>
          <a:endParaRPr lang="ru-RU"/>
        </a:p>
      </dgm:t>
    </dgm:pt>
    <dgm:pt modelId="{A5247456-50E9-43F1-9633-31C2B9DC9A48}">
      <dgm:prSet custT="1"/>
      <dgm:spPr/>
      <dgm:t>
        <a:bodyPr anchor="ctr"/>
        <a:lstStyle/>
        <a:p>
          <a:pPr algn="ctr"/>
          <a:r>
            <a:rPr lang="ru-RU" sz="2400" dirty="0" smtClean="0"/>
            <a:t>Участники итогового собеседования</a:t>
          </a:r>
          <a:endParaRPr lang="ru-RU" sz="2400" dirty="0"/>
        </a:p>
      </dgm:t>
    </dgm:pt>
    <dgm:pt modelId="{C41B92C7-E453-472F-80ED-C8641102428E}" type="parTrans" cxnId="{C782E895-4547-4A47-9D8A-618A58CFE324}">
      <dgm:prSet/>
      <dgm:spPr/>
      <dgm:t>
        <a:bodyPr/>
        <a:lstStyle/>
        <a:p>
          <a:endParaRPr lang="ru-RU"/>
        </a:p>
      </dgm:t>
    </dgm:pt>
    <dgm:pt modelId="{E81B4B13-5EC6-4326-A8EA-665E91506EB0}" type="sibTrans" cxnId="{C782E895-4547-4A47-9D8A-618A58CFE324}">
      <dgm:prSet/>
      <dgm:spPr/>
      <dgm:t>
        <a:bodyPr/>
        <a:lstStyle/>
        <a:p>
          <a:endParaRPr lang="ru-RU"/>
        </a:p>
      </dgm:t>
    </dgm:pt>
    <dgm:pt modelId="{15BB4BF5-11CD-4EAB-87AC-9A5DA3BF1929}" type="pres">
      <dgm:prSet presAssocID="{E790A38B-FF1A-4584-8333-08F71E473259}" presName="diagram" presStyleCnt="0">
        <dgm:presLayoutVars>
          <dgm:dir/>
          <dgm:animLvl val="lvl"/>
          <dgm:resizeHandles val="exact"/>
        </dgm:presLayoutVars>
      </dgm:prSet>
      <dgm:spPr/>
    </dgm:pt>
    <dgm:pt modelId="{E18A5AF4-EE0B-4E8E-90E6-B0612C6906FD}" type="pres">
      <dgm:prSet presAssocID="{0E6C44AF-CD20-439C-B08B-9A0AB3B91A1F}" presName="compNode" presStyleCnt="0"/>
      <dgm:spPr/>
    </dgm:pt>
    <dgm:pt modelId="{0B4C5F6E-04B3-4EAD-8F89-3AB740820130}" type="pres">
      <dgm:prSet presAssocID="{0E6C44AF-CD20-439C-B08B-9A0AB3B91A1F}" presName="childRect" presStyleLbl="bgAcc1" presStyleIdx="0" presStyleCnt="2" custScaleX="98430" custScaleY="129172" custLinFactNeighborX="924" custLinFactNeighborY="-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156B3-4774-4D5C-9F0A-23B3CB828B1D}" type="pres">
      <dgm:prSet presAssocID="{0E6C44AF-CD20-439C-B08B-9A0AB3B91A1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D5EA5-E6F0-42AD-B02F-E1939419D5B5}" type="pres">
      <dgm:prSet presAssocID="{0E6C44AF-CD20-439C-B08B-9A0AB3B91A1F}" presName="parentRect" presStyleLbl="alignNode1" presStyleIdx="0" presStyleCnt="2" custScaleX="88387" custScaleY="91440" custLinFactNeighborX="142" custLinFactNeighborY="32929"/>
      <dgm:spPr/>
      <dgm:t>
        <a:bodyPr/>
        <a:lstStyle/>
        <a:p>
          <a:endParaRPr lang="ru-RU"/>
        </a:p>
      </dgm:t>
    </dgm:pt>
    <dgm:pt modelId="{40874C0D-0BB6-4A65-96F9-BDB3FD2D200A}" type="pres">
      <dgm:prSet presAssocID="{0E6C44AF-CD20-439C-B08B-9A0AB3B91A1F}" presName="adorn" presStyleLbl="fgAccFollowNode1" presStyleIdx="0" presStyleCnt="2" custScaleX="82822" custScaleY="86662" custLinFactNeighborX="2963" custLinFactNeighborY="1208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1DB99E6-00BC-4B1F-9F2C-D7D7BC25D7EF}" type="pres">
      <dgm:prSet presAssocID="{106C14FB-03D5-4681-A88A-5D53C96E7FC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5C776FF-D72F-4371-B821-5F4EE13BD919}" type="pres">
      <dgm:prSet presAssocID="{64CE72EE-699D-4814-BA13-7253990BE716}" presName="compNode" presStyleCnt="0"/>
      <dgm:spPr/>
    </dgm:pt>
    <dgm:pt modelId="{46A40A35-CEFE-4966-8181-F2379F88063C}" type="pres">
      <dgm:prSet presAssocID="{64CE72EE-699D-4814-BA13-7253990BE716}" presName="childRect" presStyleLbl="bgAcc1" presStyleIdx="1" presStyleCnt="2" custScaleX="184370" custScaleY="124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230A9-980E-4778-8ACB-A858F97CB3E3}" type="pres">
      <dgm:prSet presAssocID="{64CE72EE-699D-4814-BA13-7253990BE71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21D41-7437-4470-9377-15E5537D2989}" type="pres">
      <dgm:prSet presAssocID="{64CE72EE-699D-4814-BA13-7253990BE716}" presName="parentRect" presStyleLbl="alignNode1" presStyleIdx="1" presStyleCnt="2" custScaleX="167618" custScaleY="92167" custLinFactNeighborX="-1014" custLinFactNeighborY="34040"/>
      <dgm:spPr/>
      <dgm:t>
        <a:bodyPr/>
        <a:lstStyle/>
        <a:p>
          <a:endParaRPr lang="ru-RU"/>
        </a:p>
      </dgm:t>
    </dgm:pt>
    <dgm:pt modelId="{35C59011-D720-4021-91AC-F82C2B8867DF}" type="pres">
      <dgm:prSet presAssocID="{64CE72EE-699D-4814-BA13-7253990BE716}" presName="adorn" presStyleLbl="fgAccFollowNode1" presStyleIdx="1" presStyleCnt="2" custScaleX="96851" custScaleY="92630" custLinFactX="38708" custLinFactNeighborX="100000" custLinFactNeighborY="934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</dgm:ptLst>
  <dgm:cxnLst>
    <dgm:cxn modelId="{FDAECB90-68C0-43C4-B0DD-DE2FDD94D1F2}" srcId="{64CE72EE-699D-4814-BA13-7253990BE716}" destId="{EF07FBF1-5355-4EE6-943E-8E2BF1D69911}" srcOrd="0" destOrd="0" parTransId="{FB2F8EE8-9F34-47BA-A773-3B97F1E3435B}" sibTransId="{44755849-8222-4F82-B72F-6C0D5E60AE4A}"/>
    <dgm:cxn modelId="{6DB8C696-B03C-422F-A466-ECFFC2A4DA31}" type="presOf" srcId="{EF07FBF1-5355-4EE6-943E-8E2BF1D69911}" destId="{46A40A35-CEFE-4966-8181-F2379F88063C}" srcOrd="0" destOrd="0" presId="urn:microsoft.com/office/officeart/2005/8/layout/bList2"/>
    <dgm:cxn modelId="{B3271854-F8CA-46CC-BDC0-96808F7B46A2}" srcId="{E790A38B-FF1A-4584-8333-08F71E473259}" destId="{0E6C44AF-CD20-439C-B08B-9A0AB3B91A1F}" srcOrd="0" destOrd="0" parTransId="{736A4B06-A1C7-4D0F-87C3-45860D89CC30}" sibTransId="{106C14FB-03D5-4681-A88A-5D53C96E7FCC}"/>
    <dgm:cxn modelId="{AEDB7144-F081-4DF9-8A56-998E9C599524}" type="presOf" srcId="{64CE72EE-699D-4814-BA13-7253990BE716}" destId="{015230A9-980E-4778-8ACB-A858F97CB3E3}" srcOrd="0" destOrd="0" presId="urn:microsoft.com/office/officeart/2005/8/layout/bList2"/>
    <dgm:cxn modelId="{CB808F86-D205-456E-B71D-177FB39152F4}" type="presOf" srcId="{A5247456-50E9-43F1-9633-31C2B9DC9A48}" destId="{0B4C5F6E-04B3-4EAD-8F89-3AB740820130}" srcOrd="0" destOrd="0" presId="urn:microsoft.com/office/officeart/2005/8/layout/bList2"/>
    <dgm:cxn modelId="{A9EF646C-E65E-4505-AB43-58013B678099}" type="presOf" srcId="{64CE72EE-699D-4814-BA13-7253990BE716}" destId="{D1721D41-7437-4470-9377-15E5537D2989}" srcOrd="1" destOrd="0" presId="urn:microsoft.com/office/officeart/2005/8/layout/bList2"/>
    <dgm:cxn modelId="{F7704F7C-0998-4122-A5E5-2BCC278A92E8}" type="presOf" srcId="{E790A38B-FF1A-4584-8333-08F71E473259}" destId="{15BB4BF5-11CD-4EAB-87AC-9A5DA3BF1929}" srcOrd="0" destOrd="0" presId="urn:microsoft.com/office/officeart/2005/8/layout/bList2"/>
    <dgm:cxn modelId="{C782E895-4547-4A47-9D8A-618A58CFE324}" srcId="{0E6C44AF-CD20-439C-B08B-9A0AB3B91A1F}" destId="{A5247456-50E9-43F1-9633-31C2B9DC9A48}" srcOrd="0" destOrd="0" parTransId="{C41B92C7-E453-472F-80ED-C8641102428E}" sibTransId="{E81B4B13-5EC6-4326-A8EA-665E91506EB0}"/>
    <dgm:cxn modelId="{9F608BD4-401C-4E9F-A72D-91E602058C0D}" type="presOf" srcId="{106C14FB-03D5-4681-A88A-5D53C96E7FCC}" destId="{31DB99E6-00BC-4B1F-9F2C-D7D7BC25D7EF}" srcOrd="0" destOrd="0" presId="urn:microsoft.com/office/officeart/2005/8/layout/bList2"/>
    <dgm:cxn modelId="{6A856F66-2C78-4CF8-BB30-09EE38842F43}" type="presOf" srcId="{0E6C44AF-CD20-439C-B08B-9A0AB3B91A1F}" destId="{450156B3-4774-4D5C-9F0A-23B3CB828B1D}" srcOrd="0" destOrd="0" presId="urn:microsoft.com/office/officeart/2005/8/layout/bList2"/>
    <dgm:cxn modelId="{2BE48728-E6F6-45DF-B176-665014A4F9B2}" type="presOf" srcId="{0E6C44AF-CD20-439C-B08B-9A0AB3B91A1F}" destId="{B14D5EA5-E6F0-42AD-B02F-E1939419D5B5}" srcOrd="1" destOrd="0" presId="urn:microsoft.com/office/officeart/2005/8/layout/bList2"/>
    <dgm:cxn modelId="{D58284F3-E2E0-411D-B36E-253ED5FBD5F8}" srcId="{E790A38B-FF1A-4584-8333-08F71E473259}" destId="{64CE72EE-699D-4814-BA13-7253990BE716}" srcOrd="1" destOrd="0" parTransId="{F690B49B-4892-46DF-B235-5144C72A76A7}" sibTransId="{D0D94260-2D64-4C5D-A13B-AA97C110584F}"/>
    <dgm:cxn modelId="{7B584192-3517-47C9-9394-498CFF5E5854}" type="presParOf" srcId="{15BB4BF5-11CD-4EAB-87AC-9A5DA3BF1929}" destId="{E18A5AF4-EE0B-4E8E-90E6-B0612C6906FD}" srcOrd="0" destOrd="0" presId="urn:microsoft.com/office/officeart/2005/8/layout/bList2"/>
    <dgm:cxn modelId="{4E8FB902-B269-478D-ACB9-E72DA7A06C8A}" type="presParOf" srcId="{E18A5AF4-EE0B-4E8E-90E6-B0612C6906FD}" destId="{0B4C5F6E-04B3-4EAD-8F89-3AB740820130}" srcOrd="0" destOrd="0" presId="urn:microsoft.com/office/officeart/2005/8/layout/bList2"/>
    <dgm:cxn modelId="{F932746C-A064-4919-AA86-76A7D674B289}" type="presParOf" srcId="{E18A5AF4-EE0B-4E8E-90E6-B0612C6906FD}" destId="{450156B3-4774-4D5C-9F0A-23B3CB828B1D}" srcOrd="1" destOrd="0" presId="urn:microsoft.com/office/officeart/2005/8/layout/bList2"/>
    <dgm:cxn modelId="{20A5DB19-8D72-4844-B7A3-EB3606B74813}" type="presParOf" srcId="{E18A5AF4-EE0B-4E8E-90E6-B0612C6906FD}" destId="{B14D5EA5-E6F0-42AD-B02F-E1939419D5B5}" srcOrd="2" destOrd="0" presId="urn:microsoft.com/office/officeart/2005/8/layout/bList2"/>
    <dgm:cxn modelId="{928BAB10-4321-4C79-AAA5-B32C10D550B9}" type="presParOf" srcId="{E18A5AF4-EE0B-4E8E-90E6-B0612C6906FD}" destId="{40874C0D-0BB6-4A65-96F9-BDB3FD2D200A}" srcOrd="3" destOrd="0" presId="urn:microsoft.com/office/officeart/2005/8/layout/bList2"/>
    <dgm:cxn modelId="{20E25F2B-6D4D-4F5C-8264-63949A4D6AA0}" type="presParOf" srcId="{15BB4BF5-11CD-4EAB-87AC-9A5DA3BF1929}" destId="{31DB99E6-00BC-4B1F-9F2C-D7D7BC25D7EF}" srcOrd="1" destOrd="0" presId="urn:microsoft.com/office/officeart/2005/8/layout/bList2"/>
    <dgm:cxn modelId="{A6425823-542D-45F4-ADE1-4311C871AED2}" type="presParOf" srcId="{15BB4BF5-11CD-4EAB-87AC-9A5DA3BF1929}" destId="{55C776FF-D72F-4371-B821-5F4EE13BD919}" srcOrd="2" destOrd="0" presId="urn:microsoft.com/office/officeart/2005/8/layout/bList2"/>
    <dgm:cxn modelId="{9AFC639B-52D2-4FF4-91D3-35F02E7A1ABD}" type="presParOf" srcId="{55C776FF-D72F-4371-B821-5F4EE13BD919}" destId="{46A40A35-CEFE-4966-8181-F2379F88063C}" srcOrd="0" destOrd="0" presId="urn:microsoft.com/office/officeart/2005/8/layout/bList2"/>
    <dgm:cxn modelId="{66E42B5A-99D7-41DD-83AB-7C6A7DEC4840}" type="presParOf" srcId="{55C776FF-D72F-4371-B821-5F4EE13BD919}" destId="{015230A9-980E-4778-8ACB-A858F97CB3E3}" srcOrd="1" destOrd="0" presId="urn:microsoft.com/office/officeart/2005/8/layout/bList2"/>
    <dgm:cxn modelId="{26D21302-146D-4BF1-92EE-406CE619D40C}" type="presParOf" srcId="{55C776FF-D72F-4371-B821-5F4EE13BD919}" destId="{D1721D41-7437-4470-9377-15E5537D2989}" srcOrd="2" destOrd="0" presId="urn:microsoft.com/office/officeart/2005/8/layout/bList2"/>
    <dgm:cxn modelId="{25002923-0A33-4E26-8BA8-C41E21B32038}" type="presParOf" srcId="{55C776FF-D72F-4371-B821-5F4EE13BD919}" destId="{35C59011-D720-4021-91AC-F82C2B8867D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C5F6E-04B3-4EAD-8F89-3AB740820130}">
      <dsp:nvSpPr>
        <dsp:cNvPr id="0" name=""/>
        <dsp:cNvSpPr/>
      </dsp:nvSpPr>
      <dsp:spPr>
        <a:xfrm>
          <a:off x="31822" y="565035"/>
          <a:ext cx="2718640" cy="266323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Участники итогового собеседования</a:t>
          </a:r>
          <a:endParaRPr lang="ru-RU" sz="2400" kern="1200" dirty="0"/>
        </a:p>
      </dsp:txBody>
      <dsp:txXfrm>
        <a:off x="94225" y="627438"/>
        <a:ext cx="2593834" cy="2600836"/>
      </dsp:txXfrm>
    </dsp:sp>
    <dsp:sp modelId="{B14D5EA5-E6F0-42AD-B02F-E1939419D5B5}">
      <dsp:nvSpPr>
        <dsp:cNvPr id="0" name=""/>
        <dsp:cNvSpPr/>
      </dsp:nvSpPr>
      <dsp:spPr>
        <a:xfrm>
          <a:off x="148917" y="3277940"/>
          <a:ext cx="2441252" cy="810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15-16 минут</a:t>
          </a:r>
          <a:endParaRPr lang="ru-RU" sz="3000" kern="1200" dirty="0"/>
        </a:p>
      </dsp:txBody>
      <dsp:txXfrm>
        <a:off x="148917" y="3277940"/>
        <a:ext cx="1719191" cy="810674"/>
      </dsp:txXfrm>
    </dsp:sp>
    <dsp:sp modelId="{40874C0D-0BB6-4A65-96F9-BDB3FD2D200A}">
      <dsp:nvSpPr>
        <dsp:cNvPr id="0" name=""/>
        <dsp:cNvSpPr/>
      </dsp:nvSpPr>
      <dsp:spPr>
        <a:xfrm>
          <a:off x="2119499" y="3270214"/>
          <a:ext cx="800641" cy="83776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40A35-CEFE-4966-8181-F2379F88063C}">
      <dsp:nvSpPr>
        <dsp:cNvPr id="0" name=""/>
        <dsp:cNvSpPr/>
      </dsp:nvSpPr>
      <dsp:spPr>
        <a:xfrm>
          <a:off x="3130991" y="595692"/>
          <a:ext cx="5092306" cy="256497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Участники итогового собеседования с ОВЗ, участники итогового собеседования </a:t>
          </a:r>
          <a:r>
            <a:rPr lang="ru-RU" sz="2000" kern="1200" dirty="0" smtClean="0"/>
            <a:t>– дети-инвалиды </a:t>
          </a:r>
          <a:r>
            <a:rPr lang="ru-RU" sz="2000" kern="1200" dirty="0" smtClean="0"/>
            <a:t>и инвалиды</a:t>
          </a:r>
          <a:endParaRPr lang="ru-RU" sz="2000" kern="1200" dirty="0"/>
        </a:p>
      </dsp:txBody>
      <dsp:txXfrm>
        <a:off x="3191091" y="655792"/>
        <a:ext cx="4972106" cy="2504875"/>
      </dsp:txXfrm>
    </dsp:sp>
    <dsp:sp modelId="{D1721D41-7437-4470-9377-15E5537D2989}">
      <dsp:nvSpPr>
        <dsp:cNvPr id="0" name=""/>
        <dsp:cNvSpPr/>
      </dsp:nvSpPr>
      <dsp:spPr>
        <a:xfrm>
          <a:off x="3334330" y="3245577"/>
          <a:ext cx="4629615" cy="817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15-45 минут</a:t>
          </a:r>
          <a:endParaRPr lang="ru-RU" sz="3000" kern="1200" dirty="0"/>
        </a:p>
      </dsp:txBody>
      <dsp:txXfrm>
        <a:off x="3334330" y="3245577"/>
        <a:ext cx="3260292" cy="817119"/>
      </dsp:txXfrm>
    </dsp:sp>
    <dsp:sp modelId="{35C59011-D720-4021-91AC-F82C2B8867DF}">
      <dsp:nvSpPr>
        <dsp:cNvPr id="0" name=""/>
        <dsp:cNvSpPr/>
      </dsp:nvSpPr>
      <dsp:spPr>
        <a:xfrm>
          <a:off x="7293340" y="3175823"/>
          <a:ext cx="936259" cy="89545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036817-A6FF-445A-BA7D-487A4EB524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3036817-A6FF-445A-BA7D-487A4EB524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036817-A6FF-445A-BA7D-487A4EB524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036817-A6FF-445A-BA7D-487A4EB524A7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02624" cy="3024336"/>
          </a:xfrm>
        </p:spPr>
        <p:txBody>
          <a:bodyPr>
            <a:noAutofit/>
          </a:bodyPr>
          <a:lstStyle/>
          <a:p>
            <a:pPr algn="l"/>
            <a:r>
              <a:rPr lang="ru-RU" sz="5400" dirty="0"/>
              <a:t>Устное собеседование </a:t>
            </a:r>
            <a:br>
              <a:rPr lang="ru-RU" sz="5400" dirty="0"/>
            </a:br>
            <a:r>
              <a:rPr lang="ru-RU" sz="5400" dirty="0"/>
              <a:t>по русскому языку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8352928" cy="1296144"/>
          </a:xfrm>
        </p:spPr>
        <p:txBody>
          <a:bodyPr>
            <a:normAutofit/>
          </a:bodyPr>
          <a:lstStyle/>
          <a:p>
            <a:r>
              <a:rPr lang="ru-RU" b="1" dirty="0"/>
              <a:t>ДОПУСК К </a:t>
            </a:r>
            <a:r>
              <a:rPr lang="ru-RU" b="1" dirty="0" smtClean="0"/>
              <a:t>ГИА В </a:t>
            </a:r>
            <a:r>
              <a:rPr lang="ru-RU" b="1" dirty="0" smtClean="0"/>
              <a:t>2021</a:t>
            </a:r>
            <a:r>
              <a:rPr lang="en-US" b="1" dirty="0" smtClean="0"/>
              <a:t>/</a:t>
            </a:r>
            <a:r>
              <a:rPr lang="ru-RU" b="1" dirty="0" smtClean="0"/>
              <a:t>2022 </a:t>
            </a:r>
            <a:r>
              <a:rPr lang="ru-RU" b="1" dirty="0"/>
              <a:t>УЧЕБНОМ ГОДУ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76672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за выполнение задания 2</a:t>
            </a:r>
          </a:p>
        </p:txBody>
      </p:sp>
      <p:pic>
        <p:nvPicPr>
          <p:cNvPr id="5" name="Рисунок 4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1512168" cy="85470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435579"/>
              </p:ext>
            </p:extLst>
          </p:nvPr>
        </p:nvGraphicFramePr>
        <p:xfrm>
          <a:off x="323528" y="1700808"/>
          <a:ext cx="8280920" cy="412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пересказа текста</a:t>
                      </a:r>
                      <a:r>
                        <a:rPr lang="ru-RU" baseline="0" dirty="0"/>
                        <a:t> с включением приведенного высказывания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59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Сохранение </a:t>
                      </a:r>
                      <a:r>
                        <a:rPr kumimoji="0" lang="ru-RU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микротем</a:t>
                      </a: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текста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551">
                <a:tc>
                  <a:txBody>
                    <a:bodyPr/>
                    <a:lstStyle/>
                    <a:p>
                      <a:r>
                        <a:rPr lang="ru-RU" dirty="0"/>
                        <a:t>Все основные </a:t>
                      </a:r>
                      <a:r>
                        <a:rPr lang="ru-RU" dirty="0" err="1"/>
                        <a:t>микротемы</a:t>
                      </a:r>
                      <a:r>
                        <a:rPr lang="ru-RU" dirty="0"/>
                        <a:t> текста сохранены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383">
                <a:tc>
                  <a:txBody>
                    <a:bodyPr/>
                    <a:lstStyle/>
                    <a:p>
                      <a:r>
                        <a:rPr lang="ru-RU" dirty="0"/>
                        <a:t>Упущена или добавлена одна или более </a:t>
                      </a:r>
                      <a:r>
                        <a:rPr lang="ru-RU" dirty="0" err="1"/>
                        <a:t>микротем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559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1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фактологической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точности при пересказе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559">
                <a:tc>
                  <a:txBody>
                    <a:bodyPr/>
                    <a:lstStyle/>
                    <a:p>
                      <a:r>
                        <a:rPr lang="ru-RU" dirty="0"/>
                        <a:t>Фактических ошибок,</a:t>
                      </a:r>
                      <a:r>
                        <a:rPr lang="ru-RU" baseline="0" dirty="0"/>
                        <a:t> связанных с пониманием текста, нет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Допущены фактические ошибки (одна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04664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за выполнение задания 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268758"/>
          <a:ext cx="8280920" cy="453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пересказа текста</a:t>
                      </a:r>
                      <a:r>
                        <a:rPr lang="ru-RU" baseline="0" dirty="0"/>
                        <a:t> с включением приведенного высказывания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3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высказыванием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kumimoji="0"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Приведённое высказывание включено в текст во время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пересказа уместно, логично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r>
                        <a:rPr kumimoji="0"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Приведённое высказывание включено в текст во время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пересказа неуместно </a:t>
                      </a:r>
                      <a:r>
                        <a:rPr kumimoji="0" lang="ru-RU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и/или нелогично</a:t>
                      </a:r>
                      <a:r>
                        <a:rPr kumimoji="0" lang="ru-RU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kumimoji="0" lang="ru-RU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приведённое высказывание не включено в текст во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время пересказа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168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Способы цитирования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398">
                <a:tc>
                  <a:txBody>
                    <a:bodyPr/>
                    <a:lstStyle/>
                    <a:p>
                      <a:r>
                        <a:rPr lang="ru-RU" dirty="0"/>
                        <a:t>Ошибок</a:t>
                      </a:r>
                      <a:r>
                        <a:rPr lang="ru-RU" baseline="0" dirty="0"/>
                        <a:t> нет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Допущены</a:t>
                      </a:r>
                      <a:r>
                        <a:rPr lang="ru-RU" baseline="0" dirty="0"/>
                        <a:t> ошибки при цитировании (одна и более)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5877272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баллов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максимум за задание 2</a:t>
            </a:r>
          </a:p>
        </p:txBody>
      </p:sp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16632"/>
            <a:ext cx="1295581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04664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Дополнительная оценка выполнения заданий 1 и 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772816"/>
          <a:ext cx="8424936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правильности речи за выполнение заданий</a:t>
                      </a:r>
                      <a:r>
                        <a:rPr lang="ru-RU" baseline="0" dirty="0"/>
                        <a:t> 1 и 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грамматических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/>
                        <a:t>Грамматических</a:t>
                      </a:r>
                      <a:r>
                        <a:rPr lang="ru-RU" baseline="0" dirty="0"/>
                        <a:t> ошибок нет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/>
                        <a:t>Допущены грамматические ошибки (одна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орфоэпических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3857">
                <a:tc>
                  <a:txBody>
                    <a:bodyPr/>
                    <a:lstStyle/>
                    <a:p>
                      <a:r>
                        <a:rPr lang="ru-RU" dirty="0"/>
                        <a:t>Орфоэпических ошибок</a:t>
                      </a:r>
                      <a:r>
                        <a:rPr lang="ru-RU" baseline="0" dirty="0"/>
                        <a:t> нет,</a:t>
                      </a:r>
                    </a:p>
                    <a:p>
                      <a:r>
                        <a:rPr lang="ru-RU" b="1" baseline="0" dirty="0"/>
                        <a:t>или</a:t>
                      </a:r>
                    </a:p>
                    <a:p>
                      <a:r>
                        <a:rPr lang="ru-RU" baseline="0" dirty="0"/>
                        <a:t>допущено не более одной орфоэпической ошибки (включая слово в тексте с поставленным ударением)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Допущены орфоэпические ошибки (две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16632"/>
            <a:ext cx="1295581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04664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44016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Дополнительная оценка выполнения заданий 1 и 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412776"/>
          <a:ext cx="8424936" cy="3818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правильности речи за выполнение заданий</a:t>
                      </a:r>
                      <a:r>
                        <a:rPr lang="ru-RU" baseline="0" dirty="0"/>
                        <a:t> 1 и 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речевых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/>
                        <a:t>Речевых ошибок</a:t>
                      </a:r>
                      <a:r>
                        <a:rPr lang="ru-RU" baseline="0" dirty="0"/>
                        <a:t> нет,</a:t>
                      </a:r>
                    </a:p>
                    <a:p>
                      <a:r>
                        <a:rPr lang="ru-RU" b="1" baseline="0" dirty="0"/>
                        <a:t>или</a:t>
                      </a:r>
                    </a:p>
                    <a:p>
                      <a:r>
                        <a:rPr lang="ru-RU" baseline="0" dirty="0"/>
                        <a:t>допущено не более трех речевых ошибок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/>
                        <a:t>Допущены речевые ошибки (четыре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Искажения слов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751">
                <a:tc>
                  <a:txBody>
                    <a:bodyPr/>
                    <a:lstStyle/>
                    <a:p>
                      <a:r>
                        <a:rPr lang="ru-RU" dirty="0"/>
                        <a:t>Искажений слов нет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Допущены искажения слов (одно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16632"/>
            <a:ext cx="1295581" cy="485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301208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балла – максимальное количество баллов за правильность речи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784" y="573325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Если участник собеседования не приступал к выполнению</a:t>
            </a:r>
          </a:p>
          <a:p>
            <a:r>
              <a:rPr lang="ru-RU" sz="1600" dirty="0"/>
              <a:t>задания 2, то по критериям оценивания правильности речи за выполнение заданий 1 и 2 ставится не более 2 баллов.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1114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Общий балл </a:t>
            </a:r>
            <a:br>
              <a:rPr lang="ru-RU" dirty="0"/>
            </a:br>
            <a:r>
              <a:rPr lang="ru-RU" dirty="0"/>
              <a:t>за выполнение заданий 1 и 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5157192"/>
            <a:ext cx="1872208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Задания </a:t>
            </a:r>
          </a:p>
          <a:p>
            <a:pPr algn="ctr"/>
            <a:r>
              <a:rPr lang="ru-RU" b="1" dirty="0"/>
              <a:t>1 и 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5157192"/>
            <a:ext cx="1944216" cy="1224136"/>
          </a:xfrm>
          <a:prstGeom prst="roundRect">
            <a:avLst/>
          </a:prstGeom>
          <a:solidFill>
            <a:srgbClr val="F1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Правильность речи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1772816"/>
            <a:ext cx="1800200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 балла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3429000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 баллов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5157192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 балла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3356992"/>
            <a:ext cx="1800200" cy="1368152"/>
          </a:xfrm>
          <a:prstGeom prst="roundRect">
            <a:avLst/>
          </a:prstGeom>
          <a:solidFill>
            <a:srgbClr val="A3F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11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баллов – максимум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3429000"/>
            <a:ext cx="180020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Задание 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6256" y="1772816"/>
            <a:ext cx="180020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Задание 1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24" y="3429000"/>
            <a:ext cx="1944216" cy="1224136"/>
          </a:xfrm>
          <a:prstGeom prst="roundRect">
            <a:avLst/>
          </a:prstGeom>
          <a:solidFill>
            <a:srgbClr val="F1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Пересказ текста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772816"/>
            <a:ext cx="1872208" cy="1224136"/>
          </a:xfrm>
          <a:prstGeom prst="roundRect">
            <a:avLst/>
          </a:prstGeom>
          <a:solidFill>
            <a:srgbClr val="F1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Чтение текста вслух</a:t>
            </a:r>
          </a:p>
        </p:txBody>
      </p: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 flipV="1">
            <a:off x="1403648" y="2384884"/>
            <a:ext cx="1368152" cy="9721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5656" y="4725144"/>
            <a:ext cx="1224136" cy="9361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1" idx="3"/>
            <a:endCxn id="19" idx="1"/>
          </p:cNvCxnSpPr>
          <p:nvPr/>
        </p:nvCxnSpPr>
        <p:spPr>
          <a:xfrm>
            <a:off x="2051720" y="40410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25" idx="1"/>
          </p:cNvCxnSpPr>
          <p:nvPr/>
        </p:nvCxnSpPr>
        <p:spPr>
          <a:xfrm>
            <a:off x="4572000" y="23848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7200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7200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60232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3224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3224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52536" y="404664"/>
            <a:ext cx="9145016" cy="1012974"/>
          </a:xfrm>
        </p:spPr>
        <p:txBody>
          <a:bodyPr>
            <a:normAutofit/>
          </a:bodyPr>
          <a:lstStyle/>
          <a:p>
            <a:pPr indent="256032" algn="ctr"/>
            <a:r>
              <a:rPr lang="ru-RU" sz="3000" dirty="0"/>
              <a:t>Задание 3. Монологическое высказывание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39952" y="1556792"/>
            <a:ext cx="4104456" cy="576064"/>
          </a:xfrm>
          <a:prstGeom prst="roundRect">
            <a:avLst/>
          </a:prstGeom>
          <a:solidFill>
            <a:srgbClr val="A3F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1960" y="3068960"/>
            <a:ext cx="4104456" cy="576064"/>
          </a:xfrm>
          <a:prstGeom prst="roundRect">
            <a:avLst/>
          </a:prstGeom>
          <a:solidFill>
            <a:srgbClr val="78E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960" y="2276872"/>
            <a:ext cx="460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Праздник (на основе описания фотографии)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378904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Поход (экскурсия), который запомнился мне больше всего</a:t>
            </a:r>
          </a:p>
          <a:p>
            <a:r>
              <a:rPr lang="ru-RU" dirty="0"/>
              <a:t>(повествование на основе жизненного опыта)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1960" y="5013176"/>
            <a:ext cx="4104456" cy="576064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5733256"/>
            <a:ext cx="4860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Всегда ли нужно следовать моде? (рассуждение по</a:t>
            </a:r>
          </a:p>
          <a:p>
            <a:r>
              <a:rPr lang="ru-RU" dirty="0"/>
              <a:t>поставленному вопросу)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1556792"/>
            <a:ext cx="3168352" cy="2448272"/>
          </a:xfrm>
          <a:prstGeom prst="roundRect">
            <a:avLst/>
          </a:prstGeom>
          <a:solidFill>
            <a:srgbClr val="7CCD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одну из тем для беседы.</a:t>
            </a:r>
          </a:p>
        </p:txBody>
      </p:sp>
      <p:pic>
        <p:nvPicPr>
          <p:cNvPr id="14" name="Рисунок 13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332656"/>
            <a:ext cx="428685" cy="1981477"/>
          </a:xfrm>
          <a:prstGeom prst="rect">
            <a:avLst/>
          </a:prstGeom>
        </p:spPr>
      </p:pic>
      <p:pic>
        <p:nvPicPr>
          <p:cNvPr id="16" name="Рисунок 15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16632"/>
            <a:ext cx="1295581" cy="485843"/>
          </a:xfrm>
          <a:prstGeom prst="rect">
            <a:avLst/>
          </a:prstGeom>
        </p:spPr>
      </p:pic>
      <p:pic>
        <p:nvPicPr>
          <p:cNvPr id="18" name="Рисунок 17" descr="1928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365104"/>
            <a:ext cx="1368152" cy="13681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79712" y="4653136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1 минута на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dirty="0"/>
              <a:t>Карточка поможет рассказать о празднике</a:t>
            </a:r>
          </a:p>
        </p:txBody>
      </p:sp>
      <p:pic>
        <p:nvPicPr>
          <p:cNvPr id="5" name="Рисунок 4" descr="Screenshot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248472" cy="3168352"/>
          </a:xfrm>
          <a:prstGeom prst="rect">
            <a:avLst/>
          </a:prstGeom>
        </p:spPr>
      </p:pic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941168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515719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556792"/>
            <a:ext cx="3528392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Задание</a:t>
            </a:r>
            <a:r>
              <a:rPr lang="ru-RU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2204864"/>
            <a:ext cx="286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Опишите фотографию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2708920"/>
            <a:ext cx="3528392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забудьте описать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356992"/>
            <a:ext cx="4068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</a:t>
            </a:r>
            <a:r>
              <a:rPr lang="ru-RU" sz="2000" dirty="0"/>
              <a:t>место и время проведения праздника</a:t>
            </a:r>
          </a:p>
          <a:p>
            <a:r>
              <a:rPr lang="ru-RU" sz="2000" dirty="0"/>
              <a:t>• событие, которому, по Вашему мнению, посвящен праздник</a:t>
            </a:r>
          </a:p>
          <a:p>
            <a:r>
              <a:rPr lang="ru-RU" sz="2000" dirty="0"/>
              <a:t>• присутствующих на празднике</a:t>
            </a:r>
          </a:p>
          <a:p>
            <a:r>
              <a:rPr lang="ru-RU" sz="2000" dirty="0"/>
              <a:t>• общую атмосферу праздника и настроение участников</a:t>
            </a:r>
          </a:p>
        </p:txBody>
      </p:sp>
      <p:pic>
        <p:nvPicPr>
          <p:cNvPr id="12" name="Рисунок 11" descr="Screenshot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5315" y="260648"/>
            <a:ext cx="428685" cy="1981477"/>
          </a:xfrm>
          <a:prstGeom prst="rect">
            <a:avLst/>
          </a:prstGeom>
        </p:spPr>
      </p:pic>
      <p:pic>
        <p:nvPicPr>
          <p:cNvPr id="14" name="Рисунок 13" descr="Screenshot_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0"/>
            <a:ext cx="1295581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dirty="0"/>
              <a:t>Карточка поможет</a:t>
            </a:r>
            <a:br>
              <a:rPr lang="ru-RU" sz="3400" dirty="0"/>
            </a:br>
            <a:r>
              <a:rPr lang="ru-RU" sz="3400" dirty="0"/>
              <a:t> рассказать о походе (экскурсии)</a:t>
            </a:r>
          </a:p>
        </p:txBody>
      </p:sp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5229200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200" y="54452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132856"/>
            <a:ext cx="7992888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Задание</a:t>
            </a:r>
            <a:r>
              <a:rPr lang="ru-RU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564904"/>
            <a:ext cx="726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Расскажите о том, как Вы ходили в поход (на экскурсию).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3429000"/>
            <a:ext cx="7992888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забудьте рассказать </a:t>
            </a:r>
          </a:p>
        </p:txBody>
      </p:sp>
      <p:pic>
        <p:nvPicPr>
          <p:cNvPr id="12" name="Рисунок 11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15" y="260648"/>
            <a:ext cx="428685" cy="1981477"/>
          </a:xfrm>
          <a:prstGeom prst="rect">
            <a:avLst/>
          </a:prstGeom>
        </p:spPr>
      </p:pic>
      <p:pic>
        <p:nvPicPr>
          <p:cNvPr id="14" name="Рисунок 13" descr="Screenshot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0"/>
            <a:ext cx="1295581" cy="48584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7544" y="407707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куда и когда Вы ходили в поход (на экскурсию)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с кем Вы ходили в поход (на экскурсию)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как Вы готовились к походу (экскурсии)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почему Вам запомнился этот поход (экскурсия)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507288" cy="864096"/>
          </a:xfrm>
        </p:spPr>
        <p:txBody>
          <a:bodyPr>
            <a:noAutofit/>
          </a:bodyPr>
          <a:lstStyle/>
          <a:p>
            <a:pPr algn="ctr"/>
            <a:r>
              <a:rPr lang="ru-RU" sz="3400" dirty="0"/>
              <a:t>Карточка поможет высказаться о моде</a:t>
            </a:r>
          </a:p>
        </p:txBody>
      </p:sp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5229200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200" y="54452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132856"/>
            <a:ext cx="7992888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Задание</a:t>
            </a:r>
            <a:r>
              <a:rPr lang="ru-RU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564904"/>
            <a:ext cx="726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Всегда ли нужно следовать моде?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3429000"/>
            <a:ext cx="7992888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забудьте дать ответы на вопросы </a:t>
            </a:r>
          </a:p>
        </p:txBody>
      </p:sp>
      <p:pic>
        <p:nvPicPr>
          <p:cNvPr id="12" name="Рисунок 11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15" y="620688"/>
            <a:ext cx="428685" cy="1981477"/>
          </a:xfrm>
          <a:prstGeom prst="rect">
            <a:avLst/>
          </a:prstGeom>
        </p:spPr>
      </p:pic>
      <p:pic>
        <p:nvPicPr>
          <p:cNvPr id="14" name="Рисунок 13" descr="Screenshot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16632"/>
            <a:ext cx="1536170" cy="57606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7544" y="407707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Что значит следовать моде?</a:t>
            </a:r>
          </a:p>
          <a:p>
            <a:r>
              <a:rPr lang="ru-RU" dirty="0"/>
              <a:t>• Для Вас важно следовать моде и почему?</a:t>
            </a:r>
          </a:p>
          <a:p>
            <a:r>
              <a:rPr lang="ru-RU" dirty="0"/>
              <a:t>• Следовать моде можно только в одежде?</a:t>
            </a:r>
          </a:p>
          <a:p>
            <a:r>
              <a:rPr lang="ru-RU" dirty="0"/>
              <a:t>• Как Вы понимаете выражение «хороший вкус»?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76672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за выполнение задания 3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124744"/>
          <a:ext cx="8280920" cy="509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59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монологического высказывания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39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коммуникативной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задачи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848">
                <a:tc>
                  <a:txBody>
                    <a:bodyPr/>
                    <a:lstStyle/>
                    <a:p>
                      <a:r>
                        <a:rPr lang="ru-RU" dirty="0"/>
                        <a:t>Участник справился</a:t>
                      </a:r>
                      <a:r>
                        <a:rPr lang="ru-RU" baseline="0" dirty="0"/>
                        <a:t> с коммуникативной задачей.</a:t>
                      </a:r>
                    </a:p>
                    <a:p>
                      <a:r>
                        <a:rPr lang="ru-RU" baseline="0" dirty="0"/>
                        <a:t>Приведено не менее 10 фраз по теме высказывания.</a:t>
                      </a:r>
                    </a:p>
                    <a:p>
                      <a:r>
                        <a:rPr lang="ru-RU" baseline="0" dirty="0"/>
                        <a:t>Фактические ошибки отсутствуют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611">
                <a:tc>
                  <a:txBody>
                    <a:bodyPr/>
                    <a:lstStyle/>
                    <a:p>
                      <a:r>
                        <a:rPr lang="ru-RU" dirty="0"/>
                        <a:t>Испытуемый</a:t>
                      </a:r>
                      <a:r>
                        <a:rPr lang="ru-RU" baseline="0" dirty="0"/>
                        <a:t> предпринял попытку справиться с коммуникативной задачей, </a:t>
                      </a:r>
                    </a:p>
                    <a:p>
                      <a:r>
                        <a:rPr lang="ru-RU" b="1" baseline="0" dirty="0"/>
                        <a:t>но</a:t>
                      </a:r>
                    </a:p>
                    <a:p>
                      <a:r>
                        <a:rPr lang="ru-RU" baseline="0" dirty="0"/>
                        <a:t>допустил фактические ошибки, </a:t>
                      </a:r>
                    </a:p>
                    <a:p>
                      <a:r>
                        <a:rPr lang="ru-RU" b="1" baseline="0" dirty="0"/>
                        <a:t>и</a:t>
                      </a:r>
                      <a:r>
                        <a:rPr lang="en-US" b="1" baseline="0" dirty="0"/>
                        <a:t>/</a:t>
                      </a:r>
                      <a:r>
                        <a:rPr lang="ru-RU" b="1" baseline="0" dirty="0"/>
                        <a:t>или </a:t>
                      </a:r>
                    </a:p>
                    <a:p>
                      <a:r>
                        <a:rPr lang="ru-RU" baseline="0" dirty="0"/>
                        <a:t>привел менее 10 фраз по теме высказывания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717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Учет условий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речевой ситуации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717">
                <a:tc>
                  <a:txBody>
                    <a:bodyPr/>
                    <a:lstStyle/>
                    <a:p>
                      <a:r>
                        <a:rPr lang="ru-RU" dirty="0"/>
                        <a:t>Учтены условия речевой ситуации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Условия</a:t>
                      </a:r>
                      <a:r>
                        <a:rPr lang="ru-RU" baseline="0" dirty="0"/>
                        <a:t> речевой ситуации не учтены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0"/>
            <a:ext cx="1295581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Даты проведения устного собеседования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916832"/>
            <a:ext cx="2592288" cy="136815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09 </a:t>
            </a:r>
            <a:r>
              <a:rPr lang="ru-RU" sz="3600" dirty="0"/>
              <a:t>февраля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5013176"/>
            <a:ext cx="2592288" cy="136815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16 </a:t>
            </a:r>
            <a:r>
              <a:rPr lang="ru-RU" sz="3600" dirty="0"/>
              <a:t>мая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656" y="3429000"/>
            <a:ext cx="2592288" cy="136815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09 </a:t>
            </a:r>
            <a:r>
              <a:rPr lang="ru-RU" sz="3600" dirty="0"/>
              <a:t>марта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9912" y="198884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Основной день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3356992"/>
            <a:ext cx="4032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Дополнительные сроки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учеников, которые получили «незачет», пропустили или не завершили итоговое собеседование по уважительным причинам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04664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за выполнение задания 3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628800"/>
          <a:ext cx="8280920" cy="3647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72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монологического высказывания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955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Речевое оформление монологического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высказывания*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0424">
                <a:tc>
                  <a:txBody>
                    <a:bodyPr/>
                    <a:lstStyle/>
                    <a:p>
                      <a:r>
                        <a:rPr lang="ru-RU" dirty="0"/>
                        <a:t>Высказывание характеризуется смысловой цельностью, речевой связностью и последовательностью изложения:</a:t>
                      </a:r>
                      <a:r>
                        <a:rPr lang="ru-RU" baseline="0" dirty="0"/>
                        <a:t> логические ошибки отсутствуют, последовательность изложения не нарушена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1204">
                <a:tc>
                  <a:txBody>
                    <a:bodyPr/>
                    <a:lstStyle/>
                    <a:p>
                      <a:r>
                        <a:rPr lang="ru-RU" dirty="0"/>
                        <a:t>Высказывание</a:t>
                      </a:r>
                      <a:r>
                        <a:rPr lang="ru-RU" baseline="0" dirty="0"/>
                        <a:t> нелогично, изложение непоследовательно. Присутствуют логические ошибки (одна или более)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5877272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балла – максимум за задание 3</a:t>
            </a:r>
          </a:p>
        </p:txBody>
      </p:sp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16632"/>
            <a:ext cx="1295581" cy="4858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2" y="537321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*Речевое оформление оценивается в целом по заданиям 3 и 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indent="256032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 время беседы Вам будут предложены вопросы по выбранной Вами теме беседы:</a:t>
            </a:r>
          </a:p>
          <a:p>
            <a:pPr indent="256032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праздник; </a:t>
            </a:r>
          </a:p>
          <a:p>
            <a:pPr indent="256032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поход (экскурсия);</a:t>
            </a:r>
          </a:p>
          <a:p>
            <a:pPr indent="256032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мода.</a:t>
            </a:r>
          </a:p>
          <a:p>
            <a:pPr indent="256032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Пожалуйста, давайте полные ответы на вопросы, заданные собеседником-экзаменатором.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/>
          <a:lstStyle/>
          <a:p>
            <a:pPr algn="ctr"/>
            <a:r>
              <a:rPr lang="ru-RU" dirty="0"/>
              <a:t>Задание 4. Диалог</a:t>
            </a:r>
          </a:p>
        </p:txBody>
      </p:sp>
      <p:pic>
        <p:nvPicPr>
          <p:cNvPr id="9" name="Рисунок 8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013176"/>
            <a:ext cx="1008112" cy="1008112"/>
          </a:xfrm>
          <a:prstGeom prst="rect">
            <a:avLst/>
          </a:prstGeom>
        </p:spPr>
      </p:pic>
      <p:pic>
        <p:nvPicPr>
          <p:cNvPr id="10" name="Рисунок 9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013176"/>
            <a:ext cx="1008112" cy="10081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3768" y="5229200"/>
            <a:ext cx="206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минут 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подготовку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184" y="5229200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диалог</a:t>
            </a:r>
          </a:p>
        </p:txBody>
      </p:sp>
      <p:pic>
        <p:nvPicPr>
          <p:cNvPr id="13" name="Рисунок 12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15" y="476672"/>
            <a:ext cx="428685" cy="1981477"/>
          </a:xfrm>
          <a:prstGeom prst="rect">
            <a:avLst/>
          </a:prstGeom>
        </p:spPr>
      </p:pic>
      <p:pic>
        <p:nvPicPr>
          <p:cNvPr id="14" name="Рисунок 13" descr="Screenshot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0"/>
            <a:ext cx="1533739" cy="8668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Диалог «Праздник»: </a:t>
            </a:r>
            <a:br>
              <a:rPr lang="ru-RU" sz="3200" dirty="0"/>
            </a:br>
            <a:r>
              <a:rPr lang="ru-RU" sz="3200" dirty="0"/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Какие праздники Вам нравятся больше и почему (домашние, школьные, праздники в кругу друзей)?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Когда можно сказать, что праздник удался?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Вы больше любите праздник или подготовку к нему? Почему?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1" name="Рисунок 10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260648"/>
            <a:ext cx="428685" cy="1981477"/>
          </a:xfrm>
          <a:prstGeom prst="rect">
            <a:avLst/>
          </a:prstGeom>
        </p:spPr>
      </p:pic>
      <p:pic>
        <p:nvPicPr>
          <p:cNvPr id="12" name="Рисунок 11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0"/>
            <a:ext cx="1533739" cy="866896"/>
          </a:xfrm>
          <a:prstGeom prst="rect">
            <a:avLst/>
          </a:prstGeom>
        </p:spPr>
      </p:pic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диалог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7128792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Диалог «Поход (экскурсия)»: </a:t>
            </a:r>
            <a:br>
              <a:rPr lang="ru-RU" sz="3200" dirty="0"/>
            </a:br>
            <a:r>
              <a:rPr lang="ru-RU" sz="3200" dirty="0"/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Чем, по Вашему мнению, полезны походы (экскурсии)?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Что бы Вы порекомендовали Вашим сверстникам, которые собираются впервые отправиться в поход (на экскурсию)?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Что, по Вашему мнению, самое важное в походе (на экскурсии)?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1" name="Рисунок 10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260648"/>
            <a:ext cx="428685" cy="1981477"/>
          </a:xfrm>
          <a:prstGeom prst="rect">
            <a:avLst/>
          </a:prstGeom>
        </p:spPr>
      </p:pic>
      <p:pic>
        <p:nvPicPr>
          <p:cNvPr id="12" name="Рисунок 11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0"/>
            <a:ext cx="1533739" cy="866896"/>
          </a:xfrm>
          <a:prstGeom prst="rect">
            <a:avLst/>
          </a:prstGeom>
        </p:spPr>
      </p:pic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диалог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7128792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Диалог «Мода»:</a:t>
            </a:r>
            <a:br>
              <a:rPr lang="ru-RU" sz="3200" dirty="0"/>
            </a:br>
            <a:r>
              <a:rPr lang="ru-RU" sz="3200" dirty="0"/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Что означает, по Вашему мнению, слово «модный»?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Вы слушаете чужие советы? Чьи советы для Вас особенно важны?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Приведите пример отрицательного влияния моды.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1" name="Рисунок 10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260648"/>
            <a:ext cx="428685" cy="1981477"/>
          </a:xfrm>
          <a:prstGeom prst="rect">
            <a:avLst/>
          </a:prstGeom>
        </p:spPr>
      </p:pic>
      <p:pic>
        <p:nvPicPr>
          <p:cNvPr id="12" name="Рисунок 11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0"/>
            <a:ext cx="1533739" cy="866896"/>
          </a:xfrm>
          <a:prstGeom prst="rect">
            <a:avLst/>
          </a:prstGeom>
        </p:spPr>
      </p:pic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диалог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76672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за выполнение задания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412776"/>
          <a:ext cx="8280920" cy="402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59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диалога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848">
                <a:tc>
                  <a:txBody>
                    <a:bodyPr/>
                    <a:lstStyle/>
                    <a:p>
                      <a:r>
                        <a:rPr lang="ru-RU" dirty="0"/>
                        <a:t>Участник справился</a:t>
                      </a:r>
                      <a:r>
                        <a:rPr lang="ru-RU" baseline="0" dirty="0"/>
                        <a:t> с коммуникативной задачей.</a:t>
                      </a:r>
                    </a:p>
                    <a:p>
                      <a:r>
                        <a:rPr lang="ru-RU" baseline="0" dirty="0"/>
                        <a:t>Даны ответы на все вопросы в диалоге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360">
                <a:tc>
                  <a:txBody>
                    <a:bodyPr/>
                    <a:lstStyle/>
                    <a:p>
                      <a:r>
                        <a:rPr lang="ru-RU" dirty="0"/>
                        <a:t>Ответы на вопросы не даны,</a:t>
                      </a:r>
                    </a:p>
                    <a:p>
                      <a:r>
                        <a:rPr lang="ru-RU" b="1" dirty="0"/>
                        <a:t>или</a:t>
                      </a:r>
                      <a:r>
                        <a:rPr lang="ru-RU" dirty="0"/>
                        <a:t> </a:t>
                      </a:r>
                    </a:p>
                    <a:p>
                      <a:r>
                        <a:rPr lang="ru-RU" dirty="0"/>
                        <a:t>даны односложные ответы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717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Учет условий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речевой ситуации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717">
                <a:tc>
                  <a:txBody>
                    <a:bodyPr/>
                    <a:lstStyle/>
                    <a:p>
                      <a:r>
                        <a:rPr lang="ru-RU" dirty="0"/>
                        <a:t>Учтены условия речевой ситуации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Условия</a:t>
                      </a:r>
                      <a:r>
                        <a:rPr lang="ru-RU" baseline="0" dirty="0"/>
                        <a:t> речевой ситуации не учтены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0"/>
            <a:ext cx="1295581" cy="4858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3728" y="5733256"/>
            <a:ext cx="65527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балла – максимум за задание 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04664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Дополнительная оценка выполнения заданий 3 и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772816"/>
          <a:ext cx="8424936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правильности речи за выполнение заданий</a:t>
                      </a:r>
                      <a:r>
                        <a:rPr lang="ru-RU" baseline="0" dirty="0"/>
                        <a:t> 3 и 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грамматических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/>
                        <a:t>Грамматических</a:t>
                      </a:r>
                      <a:r>
                        <a:rPr lang="ru-RU" baseline="0" dirty="0"/>
                        <a:t> ошибок нет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/>
                        <a:t>Допущены грамматические ошибки (одна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орфоэпических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3857">
                <a:tc>
                  <a:txBody>
                    <a:bodyPr/>
                    <a:lstStyle/>
                    <a:p>
                      <a:r>
                        <a:rPr lang="ru-RU" dirty="0"/>
                        <a:t>Орфоэпических ошибок</a:t>
                      </a:r>
                      <a:r>
                        <a:rPr lang="ru-RU" baseline="0" dirty="0"/>
                        <a:t> нет,</a:t>
                      </a:r>
                    </a:p>
                    <a:p>
                      <a:r>
                        <a:rPr lang="ru-RU" b="1" baseline="0" dirty="0"/>
                        <a:t>или</a:t>
                      </a:r>
                    </a:p>
                    <a:p>
                      <a:r>
                        <a:rPr lang="ru-RU" baseline="0" dirty="0"/>
                        <a:t>допущено не более одной орфоэпической ошибки (включая слово в тексте с поставленным ударением)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Допущены орфоэпические ошибки (три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16632"/>
            <a:ext cx="1295581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04664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208912" cy="16288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Дополнительная оценка выполнения заданий 3 и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340768"/>
          <a:ext cx="8424936" cy="4205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правильности речи за выполнение заданий</a:t>
                      </a:r>
                      <a:r>
                        <a:rPr lang="ru-RU" baseline="0" dirty="0"/>
                        <a:t> 3 и 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речевых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/>
                        <a:t>Речевых ошибок</a:t>
                      </a:r>
                      <a:r>
                        <a:rPr lang="ru-RU" baseline="0" dirty="0"/>
                        <a:t> нет,</a:t>
                      </a:r>
                    </a:p>
                    <a:p>
                      <a:r>
                        <a:rPr lang="ru-RU" b="1" baseline="0" dirty="0"/>
                        <a:t>или</a:t>
                      </a:r>
                    </a:p>
                    <a:p>
                      <a:r>
                        <a:rPr lang="ru-RU" baseline="0" dirty="0"/>
                        <a:t>допущено не более трех речевых ошибок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/>
                        <a:t>Допущены речевые ошибки (четыре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Речевое оформление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751">
                <a:tc>
                  <a:txBody>
                    <a:bodyPr/>
                    <a:lstStyle/>
                    <a:p>
                      <a:r>
                        <a:rPr lang="ru-RU" dirty="0"/>
                        <a:t>Речь в целом</a:t>
                      </a:r>
                      <a:r>
                        <a:rPr lang="ru-RU" baseline="0" dirty="0"/>
                        <a:t> отличается богатством и точностью словаря, используются разнообразные синтаксические конструкции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Речь отличается бедностью</a:t>
                      </a:r>
                      <a:r>
                        <a:rPr lang="ru-RU" baseline="0" dirty="0"/>
                        <a:t> и</a:t>
                      </a:r>
                      <a:r>
                        <a:rPr lang="en-US" baseline="0" dirty="0"/>
                        <a:t>/</a:t>
                      </a:r>
                      <a:r>
                        <a:rPr lang="ru-RU" baseline="0" dirty="0"/>
                        <a:t>или неточностью словаря, и</a:t>
                      </a:r>
                      <a:r>
                        <a:rPr lang="en-US" baseline="0" dirty="0"/>
                        <a:t>/</a:t>
                      </a:r>
                      <a:r>
                        <a:rPr lang="ru-RU" baseline="0" dirty="0"/>
                        <a:t>или используются однотипные синтаксические конструкции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16632"/>
            <a:ext cx="1295581" cy="485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55892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балла – максимальное количество баллов за речевое оформление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5816" y="587727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Если участник собеседования не приступал к выполнению</a:t>
            </a:r>
          </a:p>
          <a:p>
            <a:r>
              <a:rPr lang="ru-RU" sz="1600" dirty="0"/>
              <a:t>задания 3, то по критериям оценивания правильности речи за выполнение заданий 3 и 4 ставится не более 2 баллов</a:t>
            </a:r>
            <a:r>
              <a:rPr lang="ru-RU" sz="1600" b="1" dirty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1114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Общий балл </a:t>
            </a:r>
            <a:br>
              <a:rPr lang="ru-RU" dirty="0"/>
            </a:br>
            <a:r>
              <a:rPr lang="ru-RU" dirty="0"/>
              <a:t>за выполнение заданий 3 и 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5157192"/>
            <a:ext cx="1872208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Задания </a:t>
            </a:r>
          </a:p>
          <a:p>
            <a:pPr algn="ctr"/>
            <a:r>
              <a:rPr lang="ru-RU" b="1" dirty="0"/>
              <a:t>3 и 4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5157192"/>
            <a:ext cx="1944216" cy="1224136"/>
          </a:xfrm>
          <a:prstGeom prst="roundRect">
            <a:avLst/>
          </a:prstGeom>
          <a:solidFill>
            <a:srgbClr val="F1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Правильность речи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1772816"/>
            <a:ext cx="1800200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 балла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3429000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 балла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5157192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 балла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3356992"/>
            <a:ext cx="1800200" cy="1368152"/>
          </a:xfrm>
          <a:prstGeom prst="roundRect">
            <a:avLst/>
          </a:prstGeom>
          <a:solidFill>
            <a:srgbClr val="A3F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9 баллов – максимум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3429000"/>
            <a:ext cx="180020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Задание 4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6256" y="1772816"/>
            <a:ext cx="180020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Задание 3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24" y="3429000"/>
            <a:ext cx="1944216" cy="1224136"/>
          </a:xfrm>
          <a:prstGeom prst="roundRect">
            <a:avLst/>
          </a:prstGeom>
          <a:solidFill>
            <a:srgbClr val="F1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Диалог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772816"/>
            <a:ext cx="1872208" cy="1224136"/>
          </a:xfrm>
          <a:prstGeom prst="roundRect">
            <a:avLst/>
          </a:prstGeom>
          <a:solidFill>
            <a:srgbClr val="F1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Монолог</a:t>
            </a:r>
          </a:p>
        </p:txBody>
      </p: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 flipV="1">
            <a:off x="1403648" y="2384884"/>
            <a:ext cx="1368152" cy="9721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5656" y="4725144"/>
            <a:ext cx="1224136" cy="9361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 descr="Screenshot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0"/>
            <a:ext cx="1533739" cy="866896"/>
          </a:xfrm>
          <a:prstGeom prst="rect">
            <a:avLst/>
          </a:prstGeom>
        </p:spPr>
      </p:pic>
      <p:pic>
        <p:nvPicPr>
          <p:cNvPr id="40" name="Рисунок 39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15" y="332656"/>
            <a:ext cx="428685" cy="1981477"/>
          </a:xfrm>
          <a:prstGeom prst="rect">
            <a:avLst/>
          </a:prstGeom>
        </p:spPr>
      </p:pic>
      <p:cxnSp>
        <p:nvCxnSpPr>
          <p:cNvPr id="48" name="Прямая соединительная линия 47"/>
          <p:cNvCxnSpPr>
            <a:stCxn id="21" idx="3"/>
            <a:endCxn id="19" idx="1"/>
          </p:cNvCxnSpPr>
          <p:nvPr/>
        </p:nvCxnSpPr>
        <p:spPr>
          <a:xfrm>
            <a:off x="2051720" y="40410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25" idx="1"/>
          </p:cNvCxnSpPr>
          <p:nvPr/>
        </p:nvCxnSpPr>
        <p:spPr>
          <a:xfrm>
            <a:off x="4572000" y="23848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7200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7200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60232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3224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3224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548680"/>
            <a:ext cx="8424936" cy="1224136"/>
          </a:xfrm>
        </p:spPr>
        <p:txBody>
          <a:bodyPr>
            <a:noAutofit/>
          </a:bodyPr>
          <a:lstStyle/>
          <a:p>
            <a:pPr algn="ctr"/>
            <a:r>
              <a:rPr lang="ru-RU" sz="3400" dirty="0"/>
              <a:t>Четыре задания для собеседования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48462340"/>
              </p:ext>
            </p:extLst>
          </p:nvPr>
        </p:nvGraphicFramePr>
        <p:xfrm>
          <a:off x="179512" y="1916832"/>
          <a:ext cx="8712968" cy="4114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6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579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№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Содержание</a:t>
                      </a:r>
                      <a:r>
                        <a:rPr lang="ru-RU" sz="16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задания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Время на подготовку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Время на ответ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2397" marR="42397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Прочитать вслух</a:t>
                      </a:r>
                      <a:r>
                        <a:rPr lang="ru-RU" sz="1600" baseline="0" dirty="0"/>
                        <a:t> текст</a:t>
                      </a:r>
                      <a:endParaRPr lang="ru-RU" sz="1600" dirty="0"/>
                    </a:p>
                  </a:txBody>
                  <a:tcPr marL="42397" marR="42397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 2 минут</a:t>
                      </a:r>
                      <a:endParaRPr lang="ru-RU" sz="1600" dirty="0"/>
                    </a:p>
                  </a:txBody>
                  <a:tcPr marL="42397" marR="42397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 2 минут</a:t>
                      </a:r>
                      <a:endParaRPr lang="ru-RU" sz="1600" dirty="0"/>
                    </a:p>
                  </a:txBody>
                  <a:tcPr marL="42397" marR="42397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2397" marR="42397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Пересказать текст из задания</a:t>
                      </a:r>
                      <a:r>
                        <a:rPr lang="ru-RU" sz="1600" baseline="0" dirty="0"/>
                        <a:t> 1 и дополнить его высказыванием</a:t>
                      </a:r>
                      <a:endParaRPr lang="ru-RU" sz="1600" dirty="0"/>
                    </a:p>
                  </a:txBody>
                  <a:tcPr marL="42397" marR="42397"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 2 минут</a:t>
                      </a:r>
                      <a:endParaRPr lang="ru-RU" sz="1600" dirty="0"/>
                    </a:p>
                  </a:txBody>
                  <a:tcPr marL="42397" marR="42397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 3 минут</a:t>
                      </a:r>
                      <a:endParaRPr lang="ru-RU" sz="1600" dirty="0"/>
                    </a:p>
                  </a:txBody>
                  <a:tcPr marL="42397" marR="42397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2397" marR="42397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Выбрать 1 вариант</a:t>
                      </a:r>
                      <a:r>
                        <a:rPr lang="ru-RU" sz="1600" baseline="0" dirty="0"/>
                        <a:t> монолога:</a:t>
                      </a:r>
                    </a:p>
                    <a:p>
                      <a:r>
                        <a:rPr lang="ru-RU" sz="1600" baseline="0" dirty="0"/>
                        <a:t>описать фотографию;</a:t>
                      </a:r>
                    </a:p>
                    <a:p>
                      <a:r>
                        <a:rPr lang="ru-RU" sz="1600" dirty="0"/>
                        <a:t>подготовить повествование на основе жизненного опыта;</a:t>
                      </a:r>
                    </a:p>
                    <a:p>
                      <a:r>
                        <a:rPr lang="ru-RU" sz="1600" dirty="0"/>
                        <a:t>подготовить рассуждение по проблеме</a:t>
                      </a:r>
                    </a:p>
                  </a:txBody>
                  <a:tcPr marL="42397" marR="42397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 минута</a:t>
                      </a:r>
                    </a:p>
                  </a:txBody>
                  <a:tcPr marL="42397" marR="42397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 3 минут</a:t>
                      </a:r>
                      <a:endParaRPr lang="ru-RU" sz="1600" dirty="0"/>
                    </a:p>
                  </a:txBody>
                  <a:tcPr marL="42397" marR="42397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2397" marR="42397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Поучаствовать в диалоге по теме предыдущего задания</a:t>
                      </a: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 подготовки</a:t>
                      </a:r>
                      <a:endParaRPr lang="ru-RU" sz="1600" dirty="0"/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 3 минут</a:t>
                      </a:r>
                      <a:endParaRPr lang="ru-RU" sz="1600" dirty="0"/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11560" y="609329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Общее время ответа ученика –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15-16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минут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Продолжительность проведения</a:t>
            </a: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227966"/>
              </p:ext>
            </p:extLst>
          </p:nvPr>
        </p:nvGraphicFramePr>
        <p:xfrm>
          <a:off x="457200" y="1444625"/>
          <a:ext cx="8229600" cy="457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095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52536" y="764704"/>
            <a:ext cx="9396536" cy="86409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  </a:t>
            </a:r>
            <a:r>
              <a:rPr lang="ru-RU" sz="4000" dirty="0"/>
              <a:t>Сколько баллов нужно набрать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1844824"/>
            <a:ext cx="2808312" cy="194421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баллов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4293096"/>
            <a:ext cx="2448272" cy="1800200"/>
          </a:xfrm>
          <a:prstGeom prst="rect">
            <a:avLst/>
          </a:prstGeom>
          <a:solidFill>
            <a:srgbClr val="EAFB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необходимо набрать, чтобы получить «зачет»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4293096"/>
            <a:ext cx="2448272" cy="1800200"/>
          </a:xfrm>
          <a:prstGeom prst="rect">
            <a:avLst/>
          </a:prstGeom>
          <a:solidFill>
            <a:srgbClr val="EAFB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максимальное количество баллов за собеседование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20072" y="1844824"/>
            <a:ext cx="2808312" cy="194421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 </a:t>
            </a:r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баллов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187624" y="3789040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87624" y="5301208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52120" y="3789040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652120" y="5301208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648072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Задание 1. Чтение текста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4824536" cy="5040560"/>
          </a:xfrm>
        </p:spPr>
        <p:txBody>
          <a:bodyPr/>
          <a:lstStyle/>
          <a:p>
            <a:pPr algn="l"/>
            <a:r>
              <a:rPr lang="ru-RU" dirty="0"/>
              <a:t>Вам, конечно, знаком человек, изображённый на этой фотографии. Это Юрий Алексеевич Гагарин (1934–1968) – первый космонавт.</a:t>
            </a:r>
          </a:p>
          <a:p>
            <a:pPr algn="l"/>
            <a:r>
              <a:rPr lang="ru-RU" dirty="0"/>
              <a:t>Выразительно прочитайте текст о Юрии Алексеевиче Гагарине вслух.</a:t>
            </a:r>
          </a:p>
        </p:txBody>
      </p:sp>
      <p:pic>
        <p:nvPicPr>
          <p:cNvPr id="4" name="Рисунок 3" descr="Screenshot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0"/>
            <a:ext cx="1533739" cy="866896"/>
          </a:xfrm>
          <a:prstGeom prst="rect">
            <a:avLst/>
          </a:prstGeom>
        </p:spPr>
      </p:pic>
      <p:pic>
        <p:nvPicPr>
          <p:cNvPr id="5" name="Рисунок 4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15" y="404664"/>
            <a:ext cx="428685" cy="1981477"/>
          </a:xfrm>
          <a:prstGeom prst="rect">
            <a:avLst/>
          </a:prstGeom>
        </p:spPr>
      </p:pic>
      <p:pic>
        <p:nvPicPr>
          <p:cNvPr id="6" name="Рисунок 5" descr="гагари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861048"/>
            <a:ext cx="2880320" cy="2736304"/>
          </a:xfrm>
          <a:prstGeom prst="rect">
            <a:avLst/>
          </a:prstGeom>
        </p:spPr>
      </p:pic>
      <p:pic>
        <p:nvPicPr>
          <p:cNvPr id="7" name="Рисунок 6" descr="гагарин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980728"/>
            <a:ext cx="3067478" cy="30960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36712"/>
            <a:ext cx="8604448" cy="5760640"/>
          </a:xfrm>
        </p:spPr>
        <p:txBody>
          <a:bodyPr>
            <a:noAutofit/>
          </a:bodyPr>
          <a:lstStyle/>
          <a:p>
            <a:pPr marL="360000" lvl="1" indent="228600">
              <a:buNone/>
            </a:pPr>
            <a:r>
              <a:rPr lang="ru-RU" sz="1600" dirty="0"/>
              <a:t>Кандидаты в первый отряд космонавтов набирались среди военных лётчиков-истребителей по решению Сергея Павловича Королёва, считавшего, что именно эти лётчики уже имеют опыт перегрузок, стрессовых ситуаций и перепадов давления. Их было 20 молодых лётчиков, которых готовили к первому полёту в космос. Юрий Гагарин был одним из них.</a:t>
            </a:r>
          </a:p>
          <a:p>
            <a:pPr marL="360000" lvl="1" indent="228600">
              <a:buNone/>
            </a:pPr>
            <a:r>
              <a:rPr lang="ru-RU" sz="1600" dirty="0"/>
              <a:t>Когда началась подготовка, никто не мог даже предположить, кому из них предстоит открыть дорогу к звёздам. Надёжный, сильный и доброжелательный, Юрий никому не завидовал, никого не считал лучше или хуже себя. Он легко брал на себя инициативу, работал упорно и с удовольствием.</a:t>
            </a:r>
          </a:p>
          <a:p>
            <a:pPr marL="360000" lvl="1" indent="228600">
              <a:buNone/>
            </a:pPr>
            <a:r>
              <a:rPr lang="ru-RU" sz="1600" dirty="0"/>
              <a:t>12 апреля 1961 года в 9 часов 7 минут по московскому времени с космодрома </a:t>
            </a:r>
            <a:r>
              <a:rPr lang="ru-RU" sz="1600" dirty="0" err="1"/>
              <a:t>Байконỳр </a:t>
            </a:r>
            <a:r>
              <a:rPr lang="ru-RU" sz="1600" dirty="0"/>
              <a:t>стартовал космический корабль «Восток» с пилотом-космонавтом Юрием Алексеевичем Гагариным на борту. Вскоре весь мир увидел кадры кинохроники, ставшие историей: подготовка к полёту, спокойное и сосредоточенное лицо Юрия Гагарина перед шагом в неизвестность, его знаменитое «Поехали!».</a:t>
            </a:r>
          </a:p>
          <a:p>
            <a:pPr marL="360000" lvl="1" indent="228600">
              <a:buNone/>
            </a:pPr>
            <a:r>
              <a:rPr lang="ru-RU" sz="1600" dirty="0"/>
              <a:t>Смелость и бесстрашие простого русского парня с широкой улыбкой покорили всё человечество. Продолжительность полёта Гагарина равнялась 108 минутам. Всего 108 минут. Но не количество минут определяет вклад в историю освоения космоса. Юрий Гагарин был первым и останется им навсегда!</a:t>
            </a:r>
          </a:p>
          <a:p>
            <a:pPr marL="0" lvl="1" algn="r">
              <a:buNone/>
            </a:pPr>
            <a:r>
              <a:rPr lang="ru-RU" sz="1600" dirty="0"/>
              <a:t>(177 слов</a:t>
            </a:r>
            <a:r>
              <a:rPr lang="ru-RU" sz="1500" dirty="0"/>
              <a:t>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Текст для задания 1</a:t>
            </a:r>
          </a:p>
        </p:txBody>
      </p:sp>
      <p:pic>
        <p:nvPicPr>
          <p:cNvPr id="4" name="Рисунок 3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764704"/>
            <a:ext cx="428685" cy="1981477"/>
          </a:xfrm>
          <a:prstGeom prst="rect">
            <a:avLst/>
          </a:prstGeom>
        </p:spPr>
      </p:pic>
      <p:pic>
        <p:nvPicPr>
          <p:cNvPr id="5" name="Рисунок 4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0"/>
            <a:ext cx="1533739" cy="8668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76672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за выполнение задания 1</a:t>
            </a:r>
          </a:p>
        </p:txBody>
      </p:sp>
      <p:pic>
        <p:nvPicPr>
          <p:cNvPr id="5" name="Рисунок 4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1512168" cy="85470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700806"/>
          <a:ext cx="8280920" cy="3758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чтения вслух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536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Интонация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578">
                <a:tc>
                  <a:txBody>
                    <a:bodyPr/>
                    <a:lstStyle/>
                    <a:p>
                      <a:r>
                        <a:rPr lang="ru-RU" dirty="0"/>
                        <a:t>Интонация соответствует</a:t>
                      </a:r>
                      <a:r>
                        <a:rPr lang="ru-RU" baseline="0" dirty="0"/>
                        <a:t> пунктуационному оформлению текста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792">
                <a:tc>
                  <a:txBody>
                    <a:bodyPr/>
                    <a:lstStyle/>
                    <a:p>
                      <a:r>
                        <a:rPr lang="ru-RU" dirty="0"/>
                        <a:t>Интонация не соответствует </a:t>
                      </a:r>
                      <a:r>
                        <a:rPr lang="ru-RU" baseline="0" dirty="0"/>
                        <a:t>пунктуационному оформлению текста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536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Темп чтения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536">
                <a:tc>
                  <a:txBody>
                    <a:bodyPr/>
                    <a:lstStyle/>
                    <a:p>
                      <a:r>
                        <a:rPr lang="ru-RU" dirty="0"/>
                        <a:t>Темп чтения соответствует коммуникативной задаче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Темп чтения не соответствует коммуникативной задаче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5661248"/>
            <a:ext cx="82089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балла – максимум за задание 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08520" y="1481328"/>
            <a:ext cx="8795320" cy="4525963"/>
          </a:xfrm>
        </p:spPr>
        <p:txBody>
          <a:bodyPr>
            <a:normAutofit fontScale="92500"/>
          </a:bodyPr>
          <a:lstStyle/>
          <a:p>
            <a:pPr marL="360000" indent="256032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Перескажите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прочитанный Вами текст, включив в пересказ слова С.П. Королёва, выдающегося конструктора и учёного, о Ю.А. Гагарине:</a:t>
            </a:r>
          </a:p>
          <a:p>
            <a:pPr marL="360000" indent="256032">
              <a:buNone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«Он открыл людям Земли дорогу в неизвестный мир. Но только ли это? Думается, Гагарин сделал нечто большее – он дал людям веру в их собственные силы, в их возможности, дал силу идти увереннее, смелее…»</a:t>
            </a:r>
          </a:p>
          <a:p>
            <a:pPr marL="360000" indent="256032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Подумайте, где лучше использовать слова С.П. Королёва в пересказе. Вы можете использовать любые способы цитирования.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63272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Задание 2.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Подробный пересказ </a:t>
            </a:r>
            <a:r>
              <a:rPr lang="ru-RU" sz="3600" dirty="0"/>
              <a:t>текста</a:t>
            </a:r>
          </a:p>
        </p:txBody>
      </p:sp>
      <p:pic>
        <p:nvPicPr>
          <p:cNvPr id="4" name="Рисунок 3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404664"/>
            <a:ext cx="428685" cy="1981477"/>
          </a:xfrm>
          <a:prstGeom prst="rect">
            <a:avLst/>
          </a:prstGeom>
        </p:spPr>
      </p:pic>
      <p:pic>
        <p:nvPicPr>
          <p:cNvPr id="5" name="Рисунок 4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0"/>
            <a:ext cx="1440160" cy="814004"/>
          </a:xfrm>
          <a:prstGeom prst="rect">
            <a:avLst/>
          </a:prstGeom>
        </p:spPr>
      </p:pic>
      <p:sp>
        <p:nvSpPr>
          <p:cNvPr id="102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1928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5517232"/>
            <a:ext cx="1080120" cy="1080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6216" y="5661248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2 минут 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подготовку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402</TotalTime>
  <Words>1671</Words>
  <Application>Microsoft Office PowerPoint</Application>
  <PresentationFormat>Экран (4:3)</PresentationFormat>
  <Paragraphs>319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Lucida Sans Unicode</vt:lpstr>
      <vt:lpstr>Verdana</vt:lpstr>
      <vt:lpstr>Wingdings 2</vt:lpstr>
      <vt:lpstr>Wingdings 3</vt:lpstr>
      <vt:lpstr>Открытая</vt:lpstr>
      <vt:lpstr>Устное собеседование  по русскому языку</vt:lpstr>
      <vt:lpstr>Даты проведения устного собеседования </vt:lpstr>
      <vt:lpstr>Четыре задания для собеседования</vt:lpstr>
      <vt:lpstr>Продолжительность проведения</vt:lpstr>
      <vt:lpstr>   Сколько баллов нужно набрать</vt:lpstr>
      <vt:lpstr>Задание 1. Чтение текста</vt:lpstr>
      <vt:lpstr>Текст для задания 1</vt:lpstr>
      <vt:lpstr>Оценка за выполнение задания 1</vt:lpstr>
      <vt:lpstr>Задание 2.  Подробный пересказ текста</vt:lpstr>
      <vt:lpstr>Оценка за выполнение задания 2</vt:lpstr>
      <vt:lpstr>Оценка за выполнение задания 2</vt:lpstr>
      <vt:lpstr>Дополнительная оценка выполнения заданий 1 и 2</vt:lpstr>
      <vt:lpstr>Дополнительная оценка выполнения заданий 1 и 2</vt:lpstr>
      <vt:lpstr>Общий балл  за выполнение заданий 1 и 2</vt:lpstr>
      <vt:lpstr>Задание 3. Монологическое высказывание</vt:lpstr>
      <vt:lpstr>Карточка поможет рассказать о празднике</vt:lpstr>
      <vt:lpstr>Карточка поможет  рассказать о походе (экскурсии)</vt:lpstr>
      <vt:lpstr>Карточка поможет высказаться о моде</vt:lpstr>
      <vt:lpstr>Оценка за выполнение задания 3</vt:lpstr>
      <vt:lpstr>Оценка за выполнение задания 3</vt:lpstr>
      <vt:lpstr>Задание 4. Диалог</vt:lpstr>
      <vt:lpstr>Диалог «Праздник»:  вопросы экзаменатора</vt:lpstr>
      <vt:lpstr>Диалог «Поход (экскурсия)»:  вопросы экзаменатора</vt:lpstr>
      <vt:lpstr>Диалог «Мода»: вопросы экзаменатора</vt:lpstr>
      <vt:lpstr>Оценка за выполнение задания 4</vt:lpstr>
      <vt:lpstr>Дополнительная оценка выполнения заданий 3 и 4</vt:lpstr>
      <vt:lpstr>Дополнительная оценка выполнения заданий 3 и 4</vt:lpstr>
      <vt:lpstr>Общий балл  за выполнение заданий 3 и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romanova</dc:creator>
  <cp:lastModifiedBy>Оксана Владимировна</cp:lastModifiedBy>
  <cp:revision>57</cp:revision>
  <cp:lastPrinted>2020-12-17T10:40:35Z</cp:lastPrinted>
  <dcterms:created xsi:type="dcterms:W3CDTF">2018-09-20T09:10:37Z</dcterms:created>
  <dcterms:modified xsi:type="dcterms:W3CDTF">2022-01-26T12:36:35Z</dcterms:modified>
</cp:coreProperties>
</file>