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C7A50-D7A6-4D56-AAA3-5FFF3D84CCD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DCE66-05BB-48C0-A73E-FAADE0963AE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C7A50-D7A6-4D56-AAA3-5FFF3D84CCD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DCE66-05BB-48C0-A73E-FAADE0963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C7A50-D7A6-4D56-AAA3-5FFF3D84CCD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DCE66-05BB-48C0-A73E-FAADE0963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C7A50-D7A6-4D56-AAA3-5FFF3D84CCD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DCE66-05BB-48C0-A73E-FAADE0963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C7A50-D7A6-4D56-AAA3-5FFF3D84CCD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DCE66-05BB-48C0-A73E-FAADE0963A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C7A50-D7A6-4D56-AAA3-5FFF3D84CCD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DCE66-05BB-48C0-A73E-FAADE0963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C7A50-D7A6-4D56-AAA3-5FFF3D84CCD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DCE66-05BB-48C0-A73E-FAADE0963AE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C7A50-D7A6-4D56-AAA3-5FFF3D84CCD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DCE66-05BB-48C0-A73E-FAADE0963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C7A50-D7A6-4D56-AAA3-5FFF3D84CCD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DCE66-05BB-48C0-A73E-FAADE0963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C7A50-D7A6-4D56-AAA3-5FFF3D84CCD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DCE66-05BB-48C0-A73E-FAADE0963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35C7A50-D7A6-4D56-AAA3-5FFF3D84CCD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92DCE66-05BB-48C0-A73E-FAADE0963A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35C7A50-D7A6-4D56-AAA3-5FFF3D84CCD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92DCE66-05BB-48C0-A73E-FAADE0963AE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krot.info/uploads/posts/2020-01/1579603910_12-p-foni-s-mrachnimi-zamkami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764704"/>
            <a:ext cx="9144001" cy="4247317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ТАИНСТВЕННЫЕ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МИСТИЧЕСКИЕ ИСТОРИИ</a:t>
            </a:r>
          </a:p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БОЛЬШОГО ГОРОДА…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m-news.ru/wp-content/uploads/2019/11/06/ten-za-steklom-1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2276872"/>
            <a:ext cx="50405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Тайны</a:t>
            </a:r>
          </a:p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dirty="0" err="1" smtClean="0">
                <a:ln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Егошихинского</a:t>
            </a:r>
            <a:endParaRPr lang="ru-RU" sz="5400" b="1" dirty="0" smtClean="0">
              <a:ln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кладбища…</a:t>
            </a:r>
            <a:endParaRPr lang="ru-RU" sz="5400" b="1" cap="none" spc="0" dirty="0">
              <a:ln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m-news.ru/wp-content/uploads/2019/11/06/ten-za-steklom-1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796" y="620688"/>
            <a:ext cx="9144000" cy="6237312"/>
          </a:xfrm>
          <a:prstGeom prst="rect">
            <a:avLst/>
          </a:prstGeom>
          <a:noFill/>
        </p:spPr>
      </p:pic>
      <p:pic>
        <p:nvPicPr>
          <p:cNvPr id="23558" name="Picture 6" descr="https://img-fotki.yandex.ru/get/6736/42265745.18/0_19437d_3b49a124_orig.jpg"/>
          <p:cNvPicPr>
            <a:picLocks noChangeAspect="1" noChangeArrowheads="1"/>
          </p:cNvPicPr>
          <p:nvPr/>
        </p:nvPicPr>
        <p:blipFill rotWithShape="1">
          <a:blip r:embed="rId3" cstate="print"/>
          <a:srcRect t="-1578" b="19173"/>
          <a:stretch/>
        </p:blipFill>
        <p:spPr bwMode="auto">
          <a:xfrm>
            <a:off x="1907704" y="4319881"/>
            <a:ext cx="4677222" cy="25694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-191983"/>
            <a:ext cx="9144000" cy="532453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0066"/>
              </a:solidFill>
            </a:endParaRPr>
          </a:p>
          <a:p>
            <a:r>
              <a:rPr lang="ru-RU" sz="2000" b="1" dirty="0" smtClean="0">
                <a:solidFill>
                  <a:srgbClr val="000066"/>
                </a:solidFill>
              </a:rPr>
              <a:t>Рядом </a:t>
            </a:r>
            <a:r>
              <a:rPr lang="ru-RU" sz="2000" b="1" dirty="0">
                <a:solidFill>
                  <a:srgbClr val="000066"/>
                </a:solidFill>
              </a:rPr>
              <a:t>с </a:t>
            </a:r>
            <a:r>
              <a:rPr lang="ru-RU" sz="2000" b="1" dirty="0" err="1">
                <a:solidFill>
                  <a:srgbClr val="000066"/>
                </a:solidFill>
              </a:rPr>
              <a:t>Егошихой</a:t>
            </a:r>
            <a:r>
              <a:rPr lang="ru-RU" sz="2000" b="1" dirty="0">
                <a:solidFill>
                  <a:srgbClr val="000066"/>
                </a:solidFill>
              </a:rPr>
              <a:t> по территории кладбища протекает речка с броским названием Стикс. Конечно, Харон не перевозит по ней души умерших к царю Аиду. Но согласитесь: очень уж символичное имечко! Говорят, его дал сам Александр I. Видно, маленькая речушка напомнила ему о древнегреческих легендах... Хотя император не единственный, кому приписывают авторство. Кивают и на первых губернаторов края, и на начитанную пермскую интеллигенцию. Раньше левый приток </a:t>
            </a:r>
            <a:r>
              <a:rPr lang="ru-RU" sz="2000" b="1" dirty="0" err="1">
                <a:solidFill>
                  <a:srgbClr val="000066"/>
                </a:solidFill>
              </a:rPr>
              <a:t>Егошихи</a:t>
            </a:r>
            <a:r>
              <a:rPr lang="ru-RU" sz="2000" b="1" dirty="0">
                <a:solidFill>
                  <a:srgbClr val="000066"/>
                </a:solidFill>
              </a:rPr>
              <a:t> назывался </a:t>
            </a:r>
            <a:r>
              <a:rPr lang="ru-RU" sz="2000" b="1" dirty="0" err="1">
                <a:solidFill>
                  <a:srgbClr val="000066"/>
                </a:solidFill>
              </a:rPr>
              <a:t>Акунька</a:t>
            </a:r>
            <a:r>
              <a:rPr lang="ru-RU" sz="2000" b="1" dirty="0">
                <a:solidFill>
                  <a:srgbClr val="000066"/>
                </a:solidFill>
              </a:rPr>
              <a:t>.</a:t>
            </a:r>
            <a:r>
              <a:rPr lang="ru-RU" sz="2000" b="1" dirty="0" smtClean="0">
                <a:solidFill>
                  <a:srgbClr val="000066"/>
                </a:solidFill>
              </a:rPr>
              <a:t/>
            </a:r>
            <a:br>
              <a:rPr lang="ru-RU" sz="2000" b="1" dirty="0" smtClean="0">
                <a:solidFill>
                  <a:srgbClr val="000066"/>
                </a:solidFill>
              </a:rPr>
            </a:br>
            <a:r>
              <a:rPr lang="ru-RU" sz="2000" b="1" dirty="0" smtClean="0">
                <a:solidFill>
                  <a:srgbClr val="000066"/>
                </a:solidFill>
              </a:rPr>
              <a:t>В </a:t>
            </a:r>
            <a:r>
              <a:rPr lang="ru-RU" sz="2000" b="1" dirty="0">
                <a:solidFill>
                  <a:srgbClr val="000066"/>
                </a:solidFill>
              </a:rPr>
              <a:t>конце 20-х годов прошлого века исток Стикса засыпали, а саму речку-ручей загнали в </a:t>
            </a:r>
            <a:r>
              <a:rPr lang="ru-RU" sz="2000" b="1" dirty="0" smtClean="0">
                <a:solidFill>
                  <a:srgbClr val="000066"/>
                </a:solidFill>
              </a:rPr>
              <a:t>трубы.</a:t>
            </a:r>
            <a:r>
              <a:rPr lang="ru-RU" sz="2000" b="1" dirty="0">
                <a:solidFill>
                  <a:srgbClr val="000066"/>
                </a:solidFill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</a:rPr>
              <a:t>Сегодня </a:t>
            </a:r>
            <a:r>
              <a:rPr lang="ru-RU" sz="2000" b="1" dirty="0">
                <a:solidFill>
                  <a:srgbClr val="000066"/>
                </a:solidFill>
              </a:rPr>
              <a:t>пермяки могут видеть лишь небольшую ее часть - ту, что протекает по кладбищу. Но число легенд о Стиксе не уменьшилось. Наоборот - стали появляться новые истории. Рассказывают, как-то засорилась труба, по которой течет «река мертвых», вызвали водолаза. Только он принялся за работу, как вода прорвала запруду, и мужчину затянуло внутрь трубы. Еле-еле откачали бедолагу!- Это Стикс его не хотел отпускать! - твердили жители окрестностей</a:t>
            </a:r>
            <a:r>
              <a:rPr lang="ru-RU" sz="2000" b="1" dirty="0" smtClean="0">
                <a:solidFill>
                  <a:srgbClr val="000066"/>
                </a:solidFill>
              </a:rPr>
              <a:t>.</a:t>
            </a:r>
          </a:p>
          <a:p>
            <a:endParaRPr lang="ru-RU" sz="20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бек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95358"/>
            <a:ext cx="7964804" cy="55172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318140"/>
            <a:ext cx="7964804" cy="1077218"/>
          </a:xfrm>
          <a:prstGeom prst="rect">
            <a:avLst/>
          </a:prstGeom>
          <a:ln/>
          <a:effectLst>
            <a:glow rad="101500">
              <a:schemeClr val="dk1">
                <a:alpha val="42000"/>
                <a:satMod val="120000"/>
              </a:schemeClr>
            </a:glow>
            <a:softEdge rad="12700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  <a:cs typeface="AngsanaUPC" pitchFamily="18" charset="-34"/>
              </a:rPr>
              <a:t>Путешествовал по городским тайнам </a:t>
            </a:r>
            <a:endParaRPr lang="ru-RU" sz="3200" b="1" dirty="0" smtClean="0">
              <a:ln w="11430">
                <a:solidFill>
                  <a:srgbClr val="FFFF00"/>
                </a:solidFill>
              </a:ln>
              <a:solidFill>
                <a:srgbClr val="C00000"/>
              </a:solidFill>
              <a:latin typeface="Comic Sans MS" panose="030F0702030302020204" pitchFamily="66" charset="0"/>
              <a:cs typeface="AngsanaUPC" pitchFamily="18" charset="-34"/>
            </a:endParaRPr>
          </a:p>
          <a:p>
            <a:pPr algn="ctr"/>
            <a:r>
              <a:rPr lang="ru-RU" sz="3200" b="1" dirty="0" smtClean="0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  <a:cs typeface="AngsanaUPC" pitchFamily="18" charset="-34"/>
              </a:rPr>
              <a:t>5 «А</a:t>
            </a:r>
            <a:r>
              <a:rPr lang="ru-RU" sz="3200" b="1" dirty="0" smtClean="0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  <a:cs typeface="AngsanaUPC" pitchFamily="18" charset="-34"/>
              </a:rPr>
              <a:t>» </a:t>
            </a:r>
            <a:r>
              <a:rPr lang="ru-RU" sz="3200" b="1" dirty="0" smtClean="0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  <a:cs typeface="AngsanaUPC" pitchFamily="18" charset="-34"/>
              </a:rPr>
              <a:t>класс</a:t>
            </a:r>
            <a:endParaRPr lang="ru-RU" sz="3200" b="1" cap="none" spc="0" dirty="0">
              <a:ln w="11430">
                <a:solidFill>
                  <a:srgbClr val="FFFF00"/>
                </a:solidFill>
              </a:ln>
              <a:solidFill>
                <a:srgbClr val="C00000"/>
              </a:solidFill>
              <a:latin typeface="Comic Sans MS" panose="030F0702030302020204" pitchFamily="66" charset="0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99px.ru/sstorage/53/2013/12/tmb_88853_7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14342" name="Picture 6" descr="https://vikiperm.com/uploads/_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7922278" cy="4983114"/>
          </a:xfrm>
          <a:prstGeom prst="rect">
            <a:avLst/>
          </a:prstGeom>
          <a:noFill/>
        </p:spPr>
      </p:pic>
      <p:sp>
        <p:nvSpPr>
          <p:cNvPr id="5" name="Полилиния 4"/>
          <p:cNvSpPr/>
          <p:nvPr/>
        </p:nvSpPr>
        <p:spPr>
          <a:xfrm>
            <a:off x="395535" y="-171399"/>
            <a:ext cx="8424938" cy="2585323"/>
          </a:xfrm>
          <a:custGeom>
            <a:avLst/>
            <a:gdLst>
              <a:gd name="connsiteX0" fmla="*/ 0 w 4536504"/>
              <a:gd name="connsiteY0" fmla="*/ 2109282 h 8437126"/>
              <a:gd name="connsiteX1" fmla="*/ 2268252 w 4536504"/>
              <a:gd name="connsiteY1" fmla="*/ 2109282 h 8437126"/>
              <a:gd name="connsiteX2" fmla="*/ 2268252 w 4536504"/>
              <a:gd name="connsiteY2" fmla="*/ 0 h 8437126"/>
              <a:gd name="connsiteX3" fmla="*/ 4536504 w 4536504"/>
              <a:gd name="connsiteY3" fmla="*/ 4218563 h 8437126"/>
              <a:gd name="connsiteX4" fmla="*/ 2268252 w 4536504"/>
              <a:gd name="connsiteY4" fmla="*/ 8437126 h 8437126"/>
              <a:gd name="connsiteX5" fmla="*/ 2268252 w 4536504"/>
              <a:gd name="connsiteY5" fmla="*/ 6327845 h 8437126"/>
              <a:gd name="connsiteX6" fmla="*/ 0 w 4536504"/>
              <a:gd name="connsiteY6" fmla="*/ 6327845 h 8437126"/>
              <a:gd name="connsiteX7" fmla="*/ 0 w 4536504"/>
              <a:gd name="connsiteY7" fmla="*/ 2109282 h 8437126"/>
              <a:gd name="connsiteX0" fmla="*/ 0 w 4895831"/>
              <a:gd name="connsiteY0" fmla="*/ 2109282 h 8437126"/>
              <a:gd name="connsiteX1" fmla="*/ 2268252 w 4895831"/>
              <a:gd name="connsiteY1" fmla="*/ 2109282 h 8437126"/>
              <a:gd name="connsiteX2" fmla="*/ 2268252 w 4895831"/>
              <a:gd name="connsiteY2" fmla="*/ 0 h 8437126"/>
              <a:gd name="connsiteX3" fmla="*/ 4895831 w 4895831"/>
              <a:gd name="connsiteY3" fmla="*/ 2584953 h 8437126"/>
              <a:gd name="connsiteX4" fmla="*/ 2268252 w 4895831"/>
              <a:gd name="connsiteY4" fmla="*/ 8437126 h 8437126"/>
              <a:gd name="connsiteX5" fmla="*/ 2268252 w 4895831"/>
              <a:gd name="connsiteY5" fmla="*/ 6327845 h 8437126"/>
              <a:gd name="connsiteX6" fmla="*/ 0 w 4895831"/>
              <a:gd name="connsiteY6" fmla="*/ 6327845 h 8437126"/>
              <a:gd name="connsiteX7" fmla="*/ 0 w 4895831"/>
              <a:gd name="connsiteY7" fmla="*/ 2109282 h 8437126"/>
              <a:gd name="connsiteX0" fmla="*/ 0 w 5075495"/>
              <a:gd name="connsiteY0" fmla="*/ 2109282 h 8437126"/>
              <a:gd name="connsiteX1" fmla="*/ 2268252 w 5075495"/>
              <a:gd name="connsiteY1" fmla="*/ 2109282 h 8437126"/>
              <a:gd name="connsiteX2" fmla="*/ 2268252 w 5075495"/>
              <a:gd name="connsiteY2" fmla="*/ 0 h 8437126"/>
              <a:gd name="connsiteX3" fmla="*/ 5075495 w 5075495"/>
              <a:gd name="connsiteY3" fmla="*/ 2584953 h 8437126"/>
              <a:gd name="connsiteX4" fmla="*/ 2268252 w 5075495"/>
              <a:gd name="connsiteY4" fmla="*/ 8437126 h 8437126"/>
              <a:gd name="connsiteX5" fmla="*/ 2268252 w 5075495"/>
              <a:gd name="connsiteY5" fmla="*/ 6327845 h 8437126"/>
              <a:gd name="connsiteX6" fmla="*/ 0 w 5075495"/>
              <a:gd name="connsiteY6" fmla="*/ 6327845 h 8437126"/>
              <a:gd name="connsiteX7" fmla="*/ 0 w 5075495"/>
              <a:gd name="connsiteY7" fmla="*/ 2109282 h 8437126"/>
              <a:gd name="connsiteX0" fmla="*/ 0 w 5255159"/>
              <a:gd name="connsiteY0" fmla="*/ 1879965 h 8437126"/>
              <a:gd name="connsiteX1" fmla="*/ 2447916 w 5255159"/>
              <a:gd name="connsiteY1" fmla="*/ 2109282 h 8437126"/>
              <a:gd name="connsiteX2" fmla="*/ 2447916 w 5255159"/>
              <a:gd name="connsiteY2" fmla="*/ 0 h 8437126"/>
              <a:gd name="connsiteX3" fmla="*/ 5255159 w 5255159"/>
              <a:gd name="connsiteY3" fmla="*/ 2584953 h 8437126"/>
              <a:gd name="connsiteX4" fmla="*/ 2447916 w 5255159"/>
              <a:gd name="connsiteY4" fmla="*/ 8437126 h 8437126"/>
              <a:gd name="connsiteX5" fmla="*/ 2447916 w 5255159"/>
              <a:gd name="connsiteY5" fmla="*/ 6327845 h 8437126"/>
              <a:gd name="connsiteX6" fmla="*/ 179664 w 5255159"/>
              <a:gd name="connsiteY6" fmla="*/ 6327845 h 8437126"/>
              <a:gd name="connsiteX7" fmla="*/ 0 w 5255159"/>
              <a:gd name="connsiteY7" fmla="*/ 1879965 h 843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5159" h="8437126">
                <a:moveTo>
                  <a:pt x="0" y="1879965"/>
                </a:moveTo>
                <a:lnTo>
                  <a:pt x="2447916" y="2109282"/>
                </a:lnTo>
                <a:lnTo>
                  <a:pt x="2447916" y="0"/>
                </a:lnTo>
                <a:lnTo>
                  <a:pt x="5255159" y="2584953"/>
                </a:lnTo>
                <a:lnTo>
                  <a:pt x="2447916" y="8437126"/>
                </a:lnTo>
                <a:lnTo>
                  <a:pt x="2447916" y="6327845"/>
                </a:lnTo>
                <a:lnTo>
                  <a:pt x="179664" y="6327845"/>
                </a:lnTo>
                <a:lnTo>
                  <a:pt x="0" y="1879965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Духи младенцев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доме купца Мешкова.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99px.ru/sstorage/53/2013/12/tmb_88853_7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0"/>
            <a:ext cx="7309320" cy="8119487"/>
          </a:xfrm>
          <a:prstGeom prst="hexagon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Есть легенда, что в доме Николая Мешкова можно услышать плач женщин и младенцев. По одной из версий, купец обожал женское внимание, поэтому по ночам к нему часто приходили тайные посетительницы. Родившие от него женщины, не желая быть опозоренными, приносили своих малышей и оставляли их на пороге особняка. Многие из грудничков, замерзая, не доживали до утра, а те, которым удалось выжить попадали в детские приюты.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get-pdb/2976642/90cb1a4d-1aa0-492e-946e-ed813bce6fe6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7" name="Picture 3" descr="C:\Users\User\Desktop\file_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74" y="1197258"/>
            <a:ext cx="8065065" cy="53746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69468" y="1556792"/>
            <a:ext cx="6768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«Башня смерти»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get-pdb/2976642/90cb1a4d-1aa0-492e-946e-ed813bce6fe6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405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214362"/>
            <a:ext cx="896448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Самое популярное и мистическое место в городе. Пожалуй, об этом здании ходит больше всего легенд. Башня появилась в </a:t>
            </a:r>
            <a:endParaRPr lang="ru-RU" sz="3200" b="1" dirty="0" smtClean="0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  <a:p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50-х </a:t>
            </a:r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годах ХХ века, но по легендам, уже в 1917 году с ее крыши сбросился большевик, замученный царским режимом. По еще одной версии, в 1937 году в подвалах здания расстреливали непокорных действующему режиму людей. Кто-то считает, что под башней расположена тюрьма с замученными заключенными. А кто-то вспоминает, что на месте здания раньше было кладбище и теперь сама Башня проклята.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1712747/3ad16497-ae50-4185-835e-52fbfada82d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6" name="Picture 4" descr="https://vikiperm.com/uploads/file_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7126734" cy="47525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1196752"/>
            <a:ext cx="53253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Призрак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ТЮЗа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pdb/1712747/3ad16497-ae50-4185-835e-52fbfada82d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46" y="-12576"/>
            <a:ext cx="91683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000378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Раньше здание </a:t>
            </a:r>
            <a:r>
              <a:rPr lang="ru-RU" sz="2800" b="1" dirty="0" err="1">
                <a:solidFill>
                  <a:srgbClr val="FFFF00"/>
                </a:solidFill>
              </a:rPr>
              <a:t>ТЮЗа</a:t>
            </a:r>
            <a:r>
              <a:rPr lang="ru-RU" sz="2800" b="1" dirty="0">
                <a:solidFill>
                  <a:srgbClr val="FFFF00"/>
                </a:solidFill>
              </a:rPr>
              <a:t> принадлежало чете Любимовых. Елизавета Любимова рано овдовела, а в период революции ее выселили из своего же дома. Так она умерла от голода. Теперь работники </a:t>
            </a:r>
            <a:r>
              <a:rPr lang="ru-RU" sz="2800" b="1" dirty="0" err="1">
                <a:solidFill>
                  <a:srgbClr val="FFFF00"/>
                </a:solidFill>
              </a:rPr>
              <a:t>ТЮЗа</a:t>
            </a:r>
            <a:r>
              <a:rPr lang="ru-RU" sz="2800" b="1" dirty="0">
                <a:solidFill>
                  <a:srgbClr val="FFFF00"/>
                </a:solidFill>
              </a:rPr>
              <a:t> рассказывают, что в театре можно столкнуться с ее грустной тенью. Часто таинственным образом пропадают платья актрис, ночами сам загорается и гаснет свет. Кто-то рассказывает о том, что видел женский силуэт и чувствовал чье-то </a:t>
            </a:r>
            <a:r>
              <a:rPr lang="ru-RU" sz="2800" b="1" dirty="0" smtClean="0">
                <a:solidFill>
                  <a:srgbClr val="FFFF00"/>
                </a:solidFill>
              </a:rPr>
              <a:t>присутствие</a:t>
            </a:r>
            <a:r>
              <a:rPr lang="ru-RU" sz="2800" b="1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sunhome.ru/i/wallpapers/194/halloween-oboi.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484" name="Picture 4" descr="https://vikiperm.com/uploads/file_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122675" cy="5400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sunhome.ru/i/wallpapers/194/halloween-oboi.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520" y="151178"/>
            <a:ext cx="9144000" cy="655564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effectLst>
            <a:glow rad="101500">
              <a:schemeClr val="dk1">
                <a:alpha val="42000"/>
                <a:satMod val="120000"/>
              </a:schemeClr>
            </a:glow>
            <a:softEdge rad="317500"/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contourClr>
              <a:schemeClr val="dk1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Здание старинного особняка, похожее на средневековый замок, покрыто множеством тайн. Раньше на месте главного корпуса </a:t>
            </a:r>
            <a:r>
              <a:rPr lang="ru-RU" sz="2000" b="1" dirty="0" err="1">
                <a:solidFill>
                  <a:schemeClr val="tx1"/>
                </a:solidFill>
              </a:rPr>
              <a:t>сельхозакадемии</a:t>
            </a:r>
            <a:r>
              <a:rPr lang="ru-RU" sz="2000" b="1" dirty="0">
                <a:solidFill>
                  <a:schemeClr val="tx1"/>
                </a:solidFill>
              </a:rPr>
              <a:t> располагался дом </a:t>
            </a:r>
            <a:r>
              <a:rPr lang="ru-RU" sz="2000" b="1" dirty="0" err="1">
                <a:solidFill>
                  <a:schemeClr val="tx1"/>
                </a:solidFill>
              </a:rPr>
              <a:t>Елисея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Чадина</a:t>
            </a:r>
            <a:r>
              <a:rPr lang="ru-RU" sz="2000" b="1" dirty="0">
                <a:solidFill>
                  <a:schemeClr val="tx1"/>
                </a:solidFill>
              </a:rPr>
              <a:t>, экономного и скупого потомственного дворянина. Когда его новый особняк был почти готов, он решил сэкономить на строительных материалах: пошел на кладбище и притащил оттуда чугунные надгробия. Из них и сложили печь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На свои именины </a:t>
            </a:r>
            <a:r>
              <a:rPr lang="ru-RU" sz="2000" b="1" dirty="0" err="1">
                <a:solidFill>
                  <a:schemeClr val="tx1"/>
                </a:solidFill>
              </a:rPr>
              <a:t>Чадин</a:t>
            </a:r>
            <a:r>
              <a:rPr lang="ru-RU" sz="2000" b="1" dirty="0">
                <a:solidFill>
                  <a:schemeClr val="tx1"/>
                </a:solidFill>
              </a:rPr>
              <a:t> пригасил множество людей. Празднество было в самом разгаре. Настало время снять покрывало с именинного пирога. Каково было удивление гостей и самого </a:t>
            </a:r>
            <a:r>
              <a:rPr lang="ru-RU" sz="2000" b="1" dirty="0" err="1">
                <a:solidFill>
                  <a:schemeClr val="tx1"/>
                </a:solidFill>
              </a:rPr>
              <a:t>Чадина</a:t>
            </a:r>
            <a:r>
              <a:rPr lang="ru-RU" sz="2000" b="1" dirty="0">
                <a:solidFill>
                  <a:schemeClr val="tx1"/>
                </a:solidFill>
              </a:rPr>
              <a:t>, когда на угощении отчетливо проступила Адамова голова – череп и кости! Гости моментально покинули дом, а разволновавшийся хозяин умер на месте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После этого народ приплел ему историю с Кикиморой. Говорят, при жизни </a:t>
            </a:r>
            <a:r>
              <a:rPr lang="ru-RU" sz="2000" b="1" dirty="0" err="1">
                <a:solidFill>
                  <a:schemeClr val="tx1"/>
                </a:solidFill>
              </a:rPr>
              <a:t>Чадин</a:t>
            </a:r>
            <a:r>
              <a:rPr lang="ru-RU" sz="2000" b="1" dirty="0">
                <a:solidFill>
                  <a:schemeClr val="tx1"/>
                </a:solidFill>
              </a:rPr>
              <a:t> водил дружбу с нечистой, настало время, и она пришла за ним. После Большого пожара в 1842 в Перми сгорело более 300 домов, а особняк остался нетронутым. Смышленый народ быстро нашел объяснение этому «чуду» – дом спасло присутствие нечисти. Мол, видели кикимору в белом платке, которая мелькала в окне во время пожара и отгоняла пламя. В итоге «нечистый дом» был разрушен, а на его месте была построена в 1887 Мариинская женская гимназия. Вроде история позади, теперь тут </a:t>
            </a:r>
            <a:r>
              <a:rPr lang="ru-RU" sz="2000" b="1" dirty="0" err="1">
                <a:solidFill>
                  <a:schemeClr val="tx1"/>
                </a:solidFill>
              </a:rPr>
              <a:t>сельхозакадемия</a:t>
            </a:r>
            <a:r>
              <a:rPr lang="ru-RU" sz="2000" b="1" dirty="0">
                <a:solidFill>
                  <a:schemeClr val="tx1"/>
                </a:solidFill>
              </a:rPr>
              <a:t>, но студенты все еще поговаривают, что видят в окнах странное свечение и пугающий силуэт некой дамы...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97</TotalTime>
  <Words>416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AngsanaUPC</vt:lpstr>
      <vt:lpstr>Comic Sans MS</vt:lpstr>
      <vt:lpstr>Consolas</vt:lpstr>
      <vt:lpstr>Corbel</vt:lpstr>
      <vt:lpstr>Wingdings</vt:lpstr>
      <vt:lpstr>Wingdings 2</vt:lpstr>
      <vt:lpstr>Wingdings 3</vt:lpstr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User</cp:lastModifiedBy>
  <cp:revision>26</cp:revision>
  <dcterms:created xsi:type="dcterms:W3CDTF">2020-05-29T13:47:11Z</dcterms:created>
  <dcterms:modified xsi:type="dcterms:W3CDTF">2020-05-29T17:47:36Z</dcterms:modified>
</cp:coreProperties>
</file>