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9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21B95-9918-4A52-B7AB-7BDFF86FF97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BF94D-C199-469B-B865-47CD3EFC6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2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E06431E-FF5B-4CCB-AD2C-CABC7E6E0187}" type="slidenum">
              <a:t>5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29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4CE-7457-4166-BD40-B495ECF4D9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B129-33DF-4258-88AD-26FDC34E9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5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4CE-7457-4166-BD40-B495ECF4D9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B129-33DF-4258-88AD-26FDC34E9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0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4CE-7457-4166-BD40-B495ECF4D9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B129-33DF-4258-88AD-26FDC34E9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7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4CE-7457-4166-BD40-B495ECF4D9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B129-33DF-4258-88AD-26FDC34E9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5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4CE-7457-4166-BD40-B495ECF4D9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B129-33DF-4258-88AD-26FDC34E9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11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4CE-7457-4166-BD40-B495ECF4D9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B129-33DF-4258-88AD-26FDC34E9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31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4CE-7457-4166-BD40-B495ECF4D9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B129-33DF-4258-88AD-26FDC34E9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522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4CE-7457-4166-BD40-B495ECF4D9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B129-33DF-4258-88AD-26FDC34E9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4CE-7457-4166-BD40-B495ECF4D9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B129-33DF-4258-88AD-26FDC34E9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7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4CE-7457-4166-BD40-B495ECF4D9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B129-33DF-4258-88AD-26FDC34E9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51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4CE-7457-4166-BD40-B495ECF4D9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B129-33DF-4258-88AD-26FDC34E9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964CE-7457-4166-BD40-B495ECF4D9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EB129-33DF-4258-88AD-26FDC34E9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3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055" y="2766023"/>
            <a:ext cx="10515600" cy="191145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 (Заголовки)"/>
              </a:rPr>
              <a:t>Развитие кино и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 (Заголовки)"/>
              </a:rPr>
              <a:t>телеиндустрии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 (Заголовки)"/>
              </a:rPr>
              <a:t> в Перми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4717" y="5346054"/>
            <a:ext cx="10515600" cy="27051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Мастерград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Команда 8С класса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8097" y="-4541555"/>
            <a:ext cx="9354868" cy="158305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71583" y="771161"/>
            <a:ext cx="7688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ОБРАЗОВАТЕЛЬНОЕ 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ПУТЕШЕСТВИЕ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4381"/>
            <a:ext cx="2939144" cy="50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119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F33D77-4DFD-4CE5-871C-245366CC5C3A}"/>
              </a:ext>
            </a:extLst>
          </p:cNvPr>
          <p:cNvSpPr txBox="1"/>
          <p:nvPr/>
        </p:nvSpPr>
        <p:spPr>
          <a:xfrm>
            <a:off x="4658389" y="3529812"/>
            <a:ext cx="3074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Филиал ВГТРК ГТРК Пермь (14.07.1990 г.)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B74663-6DE6-4A33-BE8B-3CD17BD80076}"/>
              </a:ext>
            </a:extLst>
          </p:cNvPr>
          <p:cNvSpPr txBox="1"/>
          <p:nvPr/>
        </p:nvSpPr>
        <p:spPr>
          <a:xfrm>
            <a:off x="8832663" y="1209231"/>
            <a:ext cx="377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Канал </a:t>
            </a:r>
            <a:r>
              <a:rPr lang="ru-RU" b="1" dirty="0" err="1"/>
              <a:t>Ветта</a:t>
            </a:r>
            <a:r>
              <a:rPr lang="ru-RU" b="1" dirty="0"/>
              <a:t> 24 (1997 г.)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2D2E64-DE6F-48D7-92C5-73A029A628A0}"/>
              </a:ext>
            </a:extLst>
          </p:cNvPr>
          <p:cNvSpPr txBox="1"/>
          <p:nvPr/>
        </p:nvSpPr>
        <p:spPr>
          <a:xfrm>
            <a:off x="949815" y="3577959"/>
            <a:ext cx="3453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Канал СТС-Пермь (12.02.1995 г.)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BE6092D-174C-479E-AC75-5399D2CE8161}"/>
              </a:ext>
            </a:extLst>
          </p:cNvPr>
          <p:cNvSpPr txBox="1"/>
          <p:nvPr/>
        </p:nvSpPr>
        <p:spPr>
          <a:xfrm>
            <a:off x="4492990" y="1216808"/>
            <a:ext cx="322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Канал ТНТ-Пермь (01.08.2016)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AACBFB8-EC87-4CC8-8EAE-D8B10B7B3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362" y="1754391"/>
            <a:ext cx="3419348" cy="1546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0E0949-78FF-4C21-A11D-922EB4139123}"/>
              </a:ext>
            </a:extLst>
          </p:cNvPr>
          <p:cNvSpPr txBox="1"/>
          <p:nvPr/>
        </p:nvSpPr>
        <p:spPr>
          <a:xfrm>
            <a:off x="1321324" y="1217275"/>
            <a:ext cx="2981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Канал Рифей (05.03.1964 г.)</a:t>
            </a:r>
            <a:br>
              <a:rPr lang="ru-RU" b="1" dirty="0"/>
            </a:b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BC168DA-860F-47F9-92D4-EF4F7D451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027" y="1729777"/>
            <a:ext cx="2773798" cy="161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BDA09E5-B9BE-4A83-AD05-E01BA220C24E}"/>
              </a:ext>
            </a:extLst>
          </p:cNvPr>
          <p:cNvSpPr txBox="1"/>
          <p:nvPr/>
        </p:nvSpPr>
        <p:spPr>
          <a:xfrm>
            <a:off x="8374938" y="3483646"/>
            <a:ext cx="355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Канал РБК-Пермь (17.06.1993 г.)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73383E5-D5FE-48EC-A55C-BB309F6A0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488" y="4224290"/>
            <a:ext cx="2423278" cy="2263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vignette.wikia.nocookie.net/tvpedia/images/8/8b/%D0%A1%D0%A2%D0%A1-%D0%9F%D0%B5%D1%80%D0%BC%D1%8C_%282017-%D0%BD.%D0%B2.%29.png/revision/latest?cb=20180929064820&amp;path-prefix=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60" y="4455050"/>
            <a:ext cx="2994549" cy="143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c-molot.ru/userfiles/images/LOGO%20V-24_final_gorizontal_vers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416" y="1660078"/>
            <a:ext cx="4198806" cy="13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olan59.ru/images/phocagallery/pictures/info-partners/thumbs/phoca_thumb_l_logo_gtr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580" y="4224290"/>
            <a:ext cx="2286000" cy="200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4761" y="279242"/>
            <a:ext cx="44428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 (Заголовки)"/>
              </a:rPr>
              <a:t>Телеиндустрия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8097" y="-4541555"/>
            <a:ext cx="9354868" cy="158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97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828" y="-1445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 (Заголовки)"/>
              </a:rPr>
              <a:t>Художественное кино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 (Заголовки)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4997" y="3111964"/>
            <a:ext cx="261311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OpenSans"/>
              </a:rPr>
              <a:t>Во всех сериях этой новогодней комедии есть сюжеты из Перми про лыжника и сноубордиста, выясняющих, кто из них круче. В кадрах мелькают то ЦУМ, то Комсомольская площадь. А для съемок финальной части «Елок-3» на площади перед Театром-Театром жители Перми составляли буквы «Д» - часть фразы «С новым годом!» и «Л» - «Делай добро». </a:t>
            </a:r>
            <a:endParaRPr lang="ru-RU" sz="1400" dirty="0"/>
          </a:p>
        </p:txBody>
      </p:sp>
      <p:pic>
        <p:nvPicPr>
          <p:cNvPr id="1026" name="Picture 2" descr="https://s9.stc.all.kpcdn.net/share/i/4/1165615/inx960x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7" y="1353421"/>
            <a:ext cx="2583350" cy="1809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3059349" y="3781653"/>
            <a:ext cx="28941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OpenSans"/>
              </a:rPr>
              <a:t>В сериале то и дело мелькают узнаваемые городские пейзажи. Дом </a:t>
            </a:r>
            <a:r>
              <a:rPr lang="ru-RU" sz="1400" dirty="0" err="1">
                <a:solidFill>
                  <a:srgbClr val="000000"/>
                </a:solidFill>
                <a:latin typeface="OpenSans"/>
              </a:rPr>
              <a:t>Коляна</a:t>
            </a:r>
            <a:r>
              <a:rPr lang="ru-RU" sz="1400" dirty="0">
                <a:solidFill>
                  <a:srgbClr val="000000"/>
                </a:solidFill>
                <a:latin typeface="OpenSans"/>
              </a:rPr>
              <a:t> – это известный «Дом грузчика». Его жена Лера училась в пермском университете. Декорации полицейского участка были установлены во Дворце молодежи. Автосервис </a:t>
            </a:r>
            <a:r>
              <a:rPr lang="ru-RU" sz="1400" dirty="0" err="1">
                <a:solidFill>
                  <a:srgbClr val="000000"/>
                </a:solidFill>
                <a:latin typeface="OpenSans"/>
              </a:rPr>
              <a:t>Антохи</a:t>
            </a:r>
            <a:r>
              <a:rPr lang="ru-RU" sz="1400" dirty="0">
                <a:solidFill>
                  <a:srgbClr val="000000"/>
                </a:solidFill>
                <a:latin typeface="OpenSans"/>
              </a:rPr>
              <a:t> и </a:t>
            </a:r>
            <a:r>
              <a:rPr lang="ru-RU" sz="1400" dirty="0" err="1">
                <a:solidFill>
                  <a:srgbClr val="000000"/>
                </a:solidFill>
                <a:latin typeface="OpenSans"/>
              </a:rPr>
              <a:t>Вована</a:t>
            </a:r>
            <a:r>
              <a:rPr lang="ru-RU" sz="1400" dirty="0">
                <a:solidFill>
                  <a:srgbClr val="000000"/>
                </a:solidFill>
                <a:latin typeface="OpenSans"/>
              </a:rPr>
              <a:t> снимали на автомойке на Малой Ямской. Также в сериале время от времени «засвечивается» парк Горького.</a:t>
            </a:r>
            <a:endParaRPr lang="ru-RU" sz="1400" dirty="0"/>
          </a:p>
        </p:txBody>
      </p:sp>
      <p:pic>
        <p:nvPicPr>
          <p:cNvPr id="1028" name="Picture 4" descr="https://s15.stc.all.kpcdn.net/share/i/4/1165624/inx960x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48" y="1792800"/>
            <a:ext cx="2829280" cy="1886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Прямоугольник 1023"/>
          <p:cNvSpPr/>
          <p:nvPr/>
        </p:nvSpPr>
        <p:spPr>
          <a:xfrm>
            <a:off x="6026108" y="3400106"/>
            <a:ext cx="278512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OpenSans"/>
              </a:rPr>
              <a:t>Фильм был снят по роману пермского писателя, поэтому съемочной площадкой стала Пермь. В нашем городе снимали и квартиру </a:t>
            </a:r>
            <a:r>
              <a:rPr lang="ru-RU" sz="1400" dirty="0" err="1">
                <a:solidFill>
                  <a:srgbClr val="000000"/>
                </a:solidFill>
                <a:latin typeface="OpenSans"/>
              </a:rPr>
              <a:t>Служкина</a:t>
            </a:r>
            <a:r>
              <a:rPr lang="ru-RU" sz="1400" dirty="0">
                <a:solidFill>
                  <a:srgbClr val="000000"/>
                </a:solidFill>
                <a:latin typeface="OpenSans"/>
              </a:rPr>
              <a:t>, с балконом, выходящим на затон Камы, и </a:t>
            </a:r>
            <a:r>
              <a:rPr lang="ru-RU" sz="1400" dirty="0" err="1">
                <a:solidFill>
                  <a:srgbClr val="000000"/>
                </a:solidFill>
                <a:latin typeface="OpenSans"/>
              </a:rPr>
              <a:t>закамскую</a:t>
            </a:r>
            <a:r>
              <a:rPr lang="ru-RU" sz="1400" dirty="0">
                <a:solidFill>
                  <a:srgbClr val="000000"/>
                </a:solidFill>
                <a:latin typeface="OpenSans"/>
              </a:rPr>
              <a:t> школу. А сплав учителя с учениками проходил на реке Усьва. Учеников сыграли обычные пермские школьники.</a:t>
            </a:r>
            <a:endParaRPr lang="ru-RU" sz="1400" dirty="0"/>
          </a:p>
        </p:txBody>
      </p:sp>
      <p:sp>
        <p:nvSpPr>
          <p:cNvPr id="1025" name="Прямоугольник 1024"/>
          <p:cNvSpPr/>
          <p:nvPr/>
        </p:nvSpPr>
        <p:spPr>
          <a:xfrm>
            <a:off x="5846814" y="1059853"/>
            <a:ext cx="3332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OpenSans"/>
              </a:rPr>
              <a:t>ГЕОГРАФ ГЛОБУС ПРОПИЛ</a:t>
            </a:r>
            <a:endParaRPr lang="ru-RU" b="1" dirty="0"/>
          </a:p>
        </p:txBody>
      </p:sp>
      <p:sp>
        <p:nvSpPr>
          <p:cNvPr id="1027" name="Прямоугольник 1026"/>
          <p:cNvSpPr/>
          <p:nvPr/>
        </p:nvSpPr>
        <p:spPr>
          <a:xfrm>
            <a:off x="3155827" y="1423468"/>
            <a:ext cx="266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OpenSans"/>
              </a:rPr>
              <a:t>РЕАЛЬНЫЕ ПАЦАНЫ</a:t>
            </a:r>
            <a:endParaRPr lang="ru-RU" dirty="0"/>
          </a:p>
        </p:txBody>
      </p:sp>
      <p:sp>
        <p:nvSpPr>
          <p:cNvPr id="1029" name="Прямоугольник 1028"/>
          <p:cNvSpPr/>
          <p:nvPr/>
        </p:nvSpPr>
        <p:spPr>
          <a:xfrm>
            <a:off x="1094765" y="1037715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OpenSans"/>
              </a:rPr>
              <a:t>ЕЛКИ</a:t>
            </a:r>
            <a:endParaRPr lang="ru-RU" dirty="0"/>
          </a:p>
        </p:txBody>
      </p:sp>
      <p:pic>
        <p:nvPicPr>
          <p:cNvPr id="1032" name="Picture 8" descr="https://ic.pics.livejournal.com/road_movie/67282882/693751/693751_1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08" y="1404492"/>
            <a:ext cx="2724703" cy="1902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Прямоугольник 1030"/>
          <p:cNvSpPr/>
          <p:nvPr/>
        </p:nvSpPr>
        <p:spPr>
          <a:xfrm>
            <a:off x="9316745" y="940018"/>
            <a:ext cx="2354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latin typeface="OpenSans"/>
              </a:rPr>
              <a:t>СЕРДЦЕ ПАРМЫ</a:t>
            </a:r>
          </a:p>
        </p:txBody>
      </p:sp>
      <p:pic>
        <p:nvPicPr>
          <p:cNvPr id="1034" name="Picture 10" descr="Сердце Пармы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153" y="1635596"/>
            <a:ext cx="2664799" cy="1864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Прямоугольник 1032"/>
          <p:cNvSpPr/>
          <p:nvPr/>
        </p:nvSpPr>
        <p:spPr>
          <a:xfrm>
            <a:off x="9086571" y="3450249"/>
            <a:ext cx="27210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OpenSans"/>
              </a:rPr>
              <a:t>В сюжете фильма — столкновение двух миров: языческих земель Уральской </a:t>
            </a:r>
            <a:r>
              <a:rPr lang="ru-RU" sz="1400" dirty="0" err="1">
                <a:latin typeface="OpenSans"/>
              </a:rPr>
              <a:t>пармы</a:t>
            </a:r>
            <a:r>
              <a:rPr lang="ru-RU" sz="1400" dirty="0">
                <a:latin typeface="OpenSans"/>
              </a:rPr>
              <a:t> и христианского Великого Московского княжества. Сьемки проходили на территории Пермского края и в Подмосковье. На берегах рек Усьвы и Вишеры были созданы уникальные декорации: деревянные города, крепости, дома на сваях.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8097" y="-4541555"/>
            <a:ext cx="9354868" cy="158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242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1232711" y="828294"/>
            <a:ext cx="1981619" cy="2898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ОТЧИЙ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spc="-15" dirty="0">
                <a:latin typeface="Arial"/>
                <a:cs typeface="Arial"/>
              </a:rPr>
              <a:t>БЕРЕГ</a:t>
            </a:r>
            <a:endParaRPr dirty="0">
              <a:latin typeface="Arial"/>
              <a:cs typeface="Aria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94128" y="3695702"/>
            <a:ext cx="28018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OpenSans"/>
              </a:rPr>
              <a:t>Фильм, рассказывающий о реальных событиях - драматической посадке корабля «Восход-2» в пермской тайге весной 1965 года, снимали практически на том самом месте. Съемочная группа жила в поселке Усьва, снимали неподалеку – у камня Столбы.</a:t>
            </a:r>
            <a:endParaRPr lang="ru-RU" sz="1400" dirty="0"/>
          </a:p>
        </p:txBody>
      </p:sp>
      <p:pic>
        <p:nvPicPr>
          <p:cNvPr id="2052" name="Picture 4" descr="https://s12.stc.all.kpcdn.net/share/i/4/1165602/inx960x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54" y="1800145"/>
            <a:ext cx="2777947" cy="1783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460930" y="1390787"/>
            <a:ext cx="210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OpenSans"/>
              </a:rPr>
              <a:t>ВРЕМЯ ПЕРВЫХ</a:t>
            </a:r>
            <a:endParaRPr lang="ru-RU" dirty="0"/>
          </a:p>
        </p:txBody>
      </p:sp>
      <p:pic>
        <p:nvPicPr>
          <p:cNvPr id="2054" name="Picture 6" descr="https://s9.stc.all.kpcdn.net/share/i/4/1165617/inx960x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33" y="1041473"/>
            <a:ext cx="2795482" cy="1863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6199725" y="2973396"/>
            <a:ext cx="2767175" cy="2051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OpenSans"/>
              </a:rPr>
              <a:t>Фильм был снят в Кунгуре по мотивам романа Дмитрия Мамина-Сибиряка. Основой картины «Золото», главную роль в которой сыграл Сергей Безруков, Среди снимаемых зданий - городская администрация и «Гостиный двор». 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940195" y="603873"/>
            <a:ext cx="1155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OpenSans"/>
              </a:rPr>
              <a:t>ЗОЛОТО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81197" y="3433178"/>
            <a:ext cx="27331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OpenSans"/>
              </a:rPr>
              <a:t>Драматическая сага о жизни простой российской семьи в глухой уральской деревушке. В ее роли выступил поселок </a:t>
            </a:r>
            <a:r>
              <a:rPr lang="ru-RU" sz="1400" dirty="0" err="1">
                <a:solidFill>
                  <a:srgbClr val="000000"/>
                </a:solidFill>
                <a:latin typeface="OpenSans"/>
              </a:rPr>
              <a:t>Кусье</a:t>
            </a:r>
            <a:r>
              <a:rPr lang="ru-RU" sz="1400" dirty="0">
                <a:solidFill>
                  <a:srgbClr val="000000"/>
                </a:solidFill>
                <a:latin typeface="OpenSans"/>
              </a:rPr>
              <a:t>-Александровский Горнозаводского района. Несколько эпизодов снимали в Перми и Кунгуре.</a:t>
            </a:r>
            <a:endParaRPr lang="ru-RU" sz="1400" dirty="0"/>
          </a:p>
        </p:txBody>
      </p:sp>
      <p:pic>
        <p:nvPicPr>
          <p:cNvPr id="2056" name="Picture 8" descr="https://ruskino.ru/media/gallery/18590/ZhnJZkayeciYURTZMJqesGDclW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0" y="1306304"/>
            <a:ext cx="2712030" cy="2093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rs.mds.yandex.net/get-kinopoisk-blog-post-thumb/15923/322f31b26f52417a77af0ec3ea6be3d6/or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639" y="1547407"/>
            <a:ext cx="2573135" cy="1732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Прямоугольник 2048"/>
          <p:cNvSpPr/>
          <p:nvPr/>
        </p:nvSpPr>
        <p:spPr>
          <a:xfrm>
            <a:off x="8880911" y="1267676"/>
            <a:ext cx="2850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OpenSans"/>
              </a:rPr>
              <a:t>ЗУЛЕЙХА ОТКРЫВАЕТ ГЛАЗА</a:t>
            </a:r>
          </a:p>
        </p:txBody>
      </p:sp>
      <p:sp>
        <p:nvSpPr>
          <p:cNvPr id="2051" name="Прямоугольник 2050"/>
          <p:cNvSpPr/>
          <p:nvPr/>
        </p:nvSpPr>
        <p:spPr>
          <a:xfrm>
            <a:off x="8966900" y="3280264"/>
            <a:ext cx="2742100" cy="3315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Noto Serif"/>
              </a:rPr>
              <a:t>На территории поселка </a:t>
            </a:r>
            <a:r>
              <a:rPr lang="ru-RU" sz="1400" dirty="0" err="1">
                <a:solidFill>
                  <a:srgbClr val="000000"/>
                </a:solidFill>
                <a:latin typeface="Noto Serif"/>
              </a:rPr>
              <a:t>Полазна</a:t>
            </a:r>
            <a:r>
              <a:rPr lang="ru-RU" sz="1400" dirty="0">
                <a:solidFill>
                  <a:srgbClr val="000000"/>
                </a:solidFill>
                <a:latin typeface="Noto Serif"/>
              </a:rPr>
              <a:t> в Пермском крае был снят сериал «</a:t>
            </a:r>
            <a:r>
              <a:rPr lang="ru-RU" sz="1400" dirty="0" err="1">
                <a:solidFill>
                  <a:srgbClr val="000000"/>
                </a:solidFill>
                <a:latin typeface="Noto Serif"/>
              </a:rPr>
              <a:t>Зулейха</a:t>
            </a:r>
            <a:r>
              <a:rPr lang="ru-RU" sz="1400" dirty="0">
                <a:solidFill>
                  <a:srgbClr val="000000"/>
                </a:solidFill>
                <a:latin typeface="Noto Serif"/>
              </a:rPr>
              <a:t> открывает глаза» по одноименной книге Гузель </a:t>
            </a:r>
            <a:r>
              <a:rPr lang="ru-RU" sz="1400" dirty="0" err="1">
                <a:solidFill>
                  <a:srgbClr val="000000"/>
                </a:solidFill>
                <a:latin typeface="Noto Serif"/>
              </a:rPr>
              <a:t>Яхиной</a:t>
            </a:r>
            <a:r>
              <a:rPr lang="ru-RU" sz="1400" dirty="0">
                <a:solidFill>
                  <a:srgbClr val="000000"/>
                </a:solidFill>
                <a:latin typeface="Noto Serif"/>
              </a:rPr>
              <a:t>. В эпизодах приняли участие не только исполнители главных ролей, но и местные жители и даже ручные волки. Однако главным «героем» съемок стала уральская природа.</a:t>
            </a:r>
            <a:r>
              <a:rPr lang="ru-RU" dirty="0">
                <a:latin typeface="Noto Serif"/>
              </a:rPr>
              <a:t/>
            </a:r>
            <a:br>
              <a:rPr lang="ru-RU" dirty="0">
                <a:latin typeface="Noto Serif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8097" y="-4541555"/>
            <a:ext cx="9354868" cy="158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051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21792" y="334675"/>
            <a:ext cx="10515600" cy="701731"/>
          </a:xfrm>
        </p:spPr>
        <p:txBody>
          <a:bodyPr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 (Заголовки)"/>
              </a:rPr>
              <a:t>Киностудии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 (Заголовки)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 (Заголовки)"/>
              </a:rPr>
              <a:t>Перми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 (Заголовки)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04672" y="1392569"/>
            <a:ext cx="4854571" cy="2177006"/>
          </a:xfrm>
        </p:spPr>
        <p:txBody>
          <a:bodyPr wrap="square">
            <a:spAutoFit/>
          </a:bodyPr>
          <a:lstStyle/>
          <a:p>
            <a:pPr marL="0" indent="0" algn="ctr">
              <a:buSzPct val="45000"/>
              <a:buNone/>
            </a:pPr>
            <a:r>
              <a:rPr lang="ru-RU" sz="2400" b="1" dirty="0"/>
              <a:t>Киностудия Новый курс</a:t>
            </a:r>
          </a:p>
          <a:p>
            <a:pPr marL="0" indent="0" algn="just">
              <a:buSzPct val="45000"/>
              <a:buNone/>
            </a:pPr>
            <a:r>
              <a:rPr lang="ru-RU" sz="1800" dirty="0"/>
              <a:t>За годы своего существования с 1989 года киностудия стала одним из главных центров по производству документального кино в России.</a:t>
            </a:r>
            <a:endParaRPr lang="ru-RU" sz="1800" b="1" dirty="0"/>
          </a:p>
          <a:p>
            <a:pPr marL="0" indent="0" algn="just">
              <a:buSzPct val="45000"/>
              <a:buNone/>
            </a:pPr>
            <a:r>
              <a:rPr lang="ru-RU" sz="1800" dirty="0"/>
              <a:t>Пермь, ул. Народовольческая, 3 образована в 1989 году.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09022" y="1396407"/>
            <a:ext cx="5410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Детская киностудия "Макаров-фильм"</a:t>
            </a:r>
          </a:p>
        </p:txBody>
      </p:sp>
      <p:pic>
        <p:nvPicPr>
          <p:cNvPr id="3074" name="Picture 2" descr="https://sun9-72.userapi.com/c846323/v846323429/3d83f/Swyn4BIJ4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56" y="3381295"/>
            <a:ext cx="5023469" cy="282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402356" y="1856153"/>
            <a:ext cx="4937760" cy="1525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Базируется </a:t>
            </a:r>
            <a:r>
              <a:rPr lang="ru-RU" dirty="0"/>
              <a:t>во Дворце культуры «Искра» г. Пермь создано 24 апреля 1999 года, созидает добрые фильмы под девизом: «Вместе мы кино снимаем, никогда не унываем!»</a:t>
            </a:r>
          </a:p>
          <a:p>
            <a:pPr algn="just"/>
            <a:r>
              <a:rPr lang="ru-RU" dirty="0"/>
              <a:t>Пермь, ул. Академика Веденеева, 54</a:t>
            </a:r>
          </a:p>
        </p:txBody>
      </p:sp>
      <p:pic>
        <p:nvPicPr>
          <p:cNvPr id="3076" name="Picture 4" descr="https://minsoc.permkrai.ru/upload/iblock/7ee/7ee89072a36e4582dd7675736e4313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44" y="4124325"/>
            <a:ext cx="4762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8097" y="-4541555"/>
            <a:ext cx="9354868" cy="158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75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8422" y="1610796"/>
            <a:ext cx="6708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Международный фестиваль документального кино «</a:t>
            </a:r>
            <a:r>
              <a:rPr lang="ru-RU" dirty="0" err="1"/>
              <a:t>Флаэртиана</a:t>
            </a:r>
            <a:r>
              <a:rPr lang="ru-RU" dirty="0"/>
              <a:t>» проводится в Перми с 1995 года. Статус международного получен им в 2006 году. Главный приз фестиваля называется «Золотой </a:t>
            </a:r>
            <a:r>
              <a:rPr lang="ru-RU" dirty="0" err="1"/>
              <a:t>Нанук</a:t>
            </a:r>
            <a:r>
              <a:rPr lang="ru-RU" dirty="0"/>
              <a:t>». Фестиваль посвящен картинам, в которых герой проживает на экране часть своей жизни.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78420" y="4167865"/>
            <a:ext cx="66229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22222"/>
                </a:solidFill>
                <a:latin typeface="Source Sans Pro"/>
              </a:rPr>
              <a:t>Всероссийский кинофестиваль социально ориентированных короткометражных фильмов, видеороликов и социальной рекламы </a:t>
            </a:r>
            <a:r>
              <a:rPr lang="ru-RU" b="1" dirty="0">
                <a:solidFill>
                  <a:srgbClr val="222222"/>
                </a:solidFill>
                <a:latin typeface="Source Sans Pro"/>
              </a:rPr>
              <a:t>«Лампа». </a:t>
            </a:r>
            <a:r>
              <a:rPr lang="ru-RU" dirty="0"/>
              <a:t>За время проведения кинофестиваля, 2014-2019 гг., суммарная аудитория зрителей составила более 100 000 человек. На сегодняшний день фильмотека кинофестиваля насчитывает более 8500 работ из 132 стран.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2746" y="301485"/>
            <a:ext cx="6626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 (Заголовки)"/>
              </a:rPr>
              <a:t>Кинофестивали Перми</a:t>
            </a:r>
          </a:p>
        </p:txBody>
      </p:sp>
      <p:pic>
        <p:nvPicPr>
          <p:cNvPr id="4098" name="Picture 2" descr="39c30f6265dbc21e4389e2501ddccc7d270f80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8" y="3627995"/>
            <a:ext cx="2757422" cy="27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12" y="1839873"/>
            <a:ext cx="4086225" cy="1019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8097" y="-4541555"/>
            <a:ext cx="9354868" cy="158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267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3052" y="4336734"/>
            <a:ext cx="6238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OpenSans"/>
              </a:rPr>
              <a:t>«Радуга </a:t>
            </a:r>
            <a:r>
              <a:rPr lang="ru-RU" b="1" dirty="0" err="1">
                <a:latin typeface="OpenSans"/>
              </a:rPr>
              <a:t>Прикамья</a:t>
            </a:r>
            <a:r>
              <a:rPr lang="ru-RU" b="1" dirty="0">
                <a:latin typeface="OpenSans"/>
              </a:rPr>
              <a:t>» </a:t>
            </a:r>
            <a:r>
              <a:rPr lang="ru-RU" dirty="0">
                <a:solidFill>
                  <a:srgbClr val="222222"/>
                </a:solidFill>
                <a:latin typeface="OpenSans"/>
              </a:rPr>
              <a:t>– </a:t>
            </a:r>
            <a:r>
              <a:rPr lang="ru-RU" dirty="0">
                <a:latin typeface="OpenSans"/>
              </a:rPr>
              <a:t>Краевой кинофестиваль пермских кинематографистов и </a:t>
            </a:r>
            <a:r>
              <a:rPr lang="ru-RU" dirty="0" err="1">
                <a:latin typeface="OpenSans"/>
              </a:rPr>
              <a:t>видеолюбителей</a:t>
            </a:r>
            <a:r>
              <a:rPr lang="ru-RU" dirty="0">
                <a:latin typeface="OpenSans"/>
              </a:rPr>
              <a:t>, учрежденный </a:t>
            </a:r>
            <a:r>
              <a:rPr lang="ru-RU" dirty="0">
                <a:solidFill>
                  <a:srgbClr val="222222"/>
                </a:solidFill>
                <a:latin typeface="OpenSans"/>
              </a:rPr>
              <a:t>администрацией Перми. Ежегодно он проводится среди кинематографистов с 2009 года.</a:t>
            </a:r>
            <a:r>
              <a:rPr lang="ru-RU" dirty="0">
                <a:latin typeface="OpenSans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53050" y="104766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b="1" dirty="0">
                <a:latin typeface="OpenSans"/>
              </a:rPr>
              <a:t>ВСЕРОССИЙСКИЙ МОЛОДЕЖНЫЙ</a:t>
            </a:r>
          </a:p>
          <a:p>
            <a:pPr algn="just" fontAlgn="base"/>
            <a:r>
              <a:rPr lang="ru-RU" b="1" dirty="0">
                <a:latin typeface="OpenSans"/>
              </a:rPr>
              <a:t>КИНОФЕСТИВАЛЬ ПОЗИТИВНОГО КИНО</a:t>
            </a:r>
          </a:p>
          <a:p>
            <a:pPr algn="just" fontAlgn="base"/>
            <a:r>
              <a:rPr lang="ru-RU" dirty="0">
                <a:latin typeface="OpenSans"/>
              </a:rPr>
              <a:t>крупнейшая конкурсная и образовательная площадка для развития, находки новых и возрождение забытых жанров кино. продвижение талантливой творческой молодежи и молодых кинематографистов всего мира. возрождение детского кино, киномюзиклов взрослых и детских</a:t>
            </a:r>
          </a:p>
          <a:p>
            <a:pPr fontAlgn="base"/>
            <a:endParaRPr lang="ru-RU" b="1" dirty="0">
              <a:latin typeface="avenir-lt-w01_85-heavy1475544"/>
            </a:endParaRPr>
          </a:p>
        </p:txBody>
      </p:sp>
      <p:pic>
        <p:nvPicPr>
          <p:cNvPr id="5122" name="Picture 2" descr="0039b5d60035d077548e5bf098d4c316c4c633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8" y="512277"/>
            <a:ext cx="273367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4.userapi.com/c853624/v853624167/17c99c/aQUJnaItHS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7" y="3632986"/>
            <a:ext cx="27336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8097" y="-4541555"/>
            <a:ext cx="9354868" cy="158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735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565</Words>
  <Application>Microsoft Office PowerPoint</Application>
  <PresentationFormat>Широкоэкранный</PresentationFormat>
  <Paragraphs>43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avenir-lt-w01_85-heavy1475544</vt:lpstr>
      <vt:lpstr>Calibri</vt:lpstr>
      <vt:lpstr>Calibri Light</vt:lpstr>
      <vt:lpstr>Calibri Light (Заголовки)</vt:lpstr>
      <vt:lpstr>Noto Serif</vt:lpstr>
      <vt:lpstr>OpenSans</vt:lpstr>
      <vt:lpstr>Source Sans Pro</vt:lpstr>
      <vt:lpstr>Тема Office</vt:lpstr>
      <vt:lpstr>Развитие кино и телеиндустрии в Перми </vt:lpstr>
      <vt:lpstr>Презентация PowerPoint</vt:lpstr>
      <vt:lpstr>Художественное кино </vt:lpstr>
      <vt:lpstr>Презентация PowerPoint</vt:lpstr>
      <vt:lpstr>Киностудии в Перми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</dc:creator>
  <cp:lastModifiedBy>Art</cp:lastModifiedBy>
  <cp:revision>28</cp:revision>
  <dcterms:created xsi:type="dcterms:W3CDTF">2020-05-27T11:07:40Z</dcterms:created>
  <dcterms:modified xsi:type="dcterms:W3CDTF">2020-05-29T13:23:09Z</dcterms:modified>
</cp:coreProperties>
</file>