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51"/>
  </p:notesMasterIdLst>
  <p:sldIdLst>
    <p:sldId id="422" r:id="rId2"/>
    <p:sldId id="453" r:id="rId3"/>
    <p:sldId id="435" r:id="rId4"/>
    <p:sldId id="432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7" r:id="rId32"/>
    <p:sldId id="538" r:id="rId33"/>
    <p:sldId id="539" r:id="rId34"/>
    <p:sldId id="421" r:id="rId35"/>
    <p:sldId id="500" r:id="rId36"/>
    <p:sldId id="496" r:id="rId37"/>
    <p:sldId id="456" r:id="rId38"/>
    <p:sldId id="440" r:id="rId39"/>
    <p:sldId id="445" r:id="rId40"/>
    <p:sldId id="501" r:id="rId41"/>
    <p:sldId id="497" r:id="rId42"/>
    <p:sldId id="444" r:id="rId43"/>
    <p:sldId id="452" r:id="rId44"/>
    <p:sldId id="545" r:id="rId45"/>
    <p:sldId id="544" r:id="rId46"/>
    <p:sldId id="543" r:id="rId47"/>
    <p:sldId id="499" r:id="rId48"/>
    <p:sldId id="504" r:id="rId49"/>
    <p:sldId id="505" r:id="rId50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617"/>
    <a:srgbClr val="5D6075"/>
    <a:srgbClr val="4C2600"/>
    <a:srgbClr val="EFEBC3"/>
    <a:srgbClr val="D2AD24"/>
    <a:srgbClr val="D57B21"/>
    <a:srgbClr val="663300"/>
    <a:srgbClr val="F6F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11" autoAdjust="0"/>
    <p:restoredTop sz="83604" autoAdjust="0"/>
  </p:normalViewPr>
  <p:slideViewPr>
    <p:cSldViewPr>
      <p:cViewPr varScale="1">
        <p:scale>
          <a:sx n="57" d="100"/>
          <a:sy n="57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3B88E13-582C-4165-91C7-5ADC5799B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9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1967-AA79-4CE6-81D9-DCB62C556B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5787C-9757-4251-A857-59727A2725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B6CC3-CF2A-47BF-83AE-A03E382EF1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CBA33-72C2-4476-8400-5D7B1DEFC6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6C192-1628-491C-9911-2A6C6CFF8E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E1790-B65C-42EA-B6A6-2E143311D4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DA442-7505-4C33-86F4-1B20380FB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C2178-68D3-4BFE-A85D-3E69BFF384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6E446-CD4C-4470-8DD7-ADFFDBF19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4F0F9-2184-49CB-9AF8-BCEA72F14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EF7BA-6714-4872-B552-78A31340A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BB7606-209E-4D14-B444-263814CA89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stu.ru/title1/student/plans/vv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gradperm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3124200" y="152400"/>
            <a:ext cx="601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0" dirty="0">
                <a:latin typeface="Franklin Gothic Heavy" pitchFamily="34" charset="0"/>
              </a:rPr>
              <a:t>Градостроительная школа</a:t>
            </a:r>
          </a:p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Мастерград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»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3048000" y="4953000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/>
              <a:t>Костычева,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a-cdn.tripadvisor.com/media/photo-s/04/14/e4/29/grand-c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533400"/>
            <a:ext cx="1002665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Татьяна Валерьевна\Desktop\новая школа\проект школы\внутрянка\разные помещения\столова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31750"/>
            <a:ext cx="92964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Коридоры и холлы</a:t>
            </a:r>
            <a:endParaRPr lang="ru-RU" dirty="0"/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Татьяна Валерьевна\Desktop\новая школа\проект школы\внутрянка\коридоры\6d718d89a4d2469cbd567a3f4a9b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" y="-7938"/>
            <a:ext cx="9486900" cy="71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Татьяна Валерьевна\Desktop\новая школа\проект школы\внутрянка\коридоры\коро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28588"/>
            <a:ext cx="9525000" cy="71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Холлы, вестибюли</a:t>
            </a:r>
            <a:endParaRPr lang="ru-RU" dirty="0"/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Татьяна Валерьевна\Desktop\новая школа\проект школы\внутрянка\коворкинг-центры\коворкинг-цен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825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Татьяна Валерьевна\Desktop\новая школа\проект школы\внутрянка\коворкинг-центры\коворкинг-центр2, окна в каби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Актовый зал</a:t>
            </a:r>
            <a:endParaRPr lang="ru-RU" dirty="0"/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Татьяна Валерьевна\Desktop\новая школа\проект школы\внутрянка\актовый зал\актовый з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92075"/>
            <a:ext cx="9123362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8705" y="0"/>
            <a:ext cx="948432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Учебные кабинеты</a:t>
            </a:r>
            <a:endParaRPr lang="ru-RU" dirty="0"/>
          </a:p>
        </p:txBody>
      </p:sp>
      <p:sp>
        <p:nvSpPr>
          <p:cNvPr id="4301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Татьяна Валерьевна\Desktop\новая школа\проект школы\внутрянка\кабинеты\исто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725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Татьяна Валерьевна\Desktop\новая школа\проект школы\внутрянка\кабинеты\каби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Татьяна Валерьевна\Desktop\новая школа\проект школы\внутрянка\кабинеты\труд для девоч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13"/>
            <a:ext cx="914876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Татьяна Валерьевна\Desktop\новая школа\проект школы\внутрянка\кабинеты\физ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60960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Татьяна Валерьевна\Desktop\новая школа\проект школы\внутрянка\кабинеты\хим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825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800850" cy="490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5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Аудитория для дискуссий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 descr="http://www.polymedia.ru/upload/iblock_900__CROP_1-1__/777/kasa%20jl%20gpfkfgihrudtiz%20anoxuntpvz_v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999288" cy="381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2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/>
              <a:t>3</a:t>
            </a:r>
            <a:r>
              <a:rPr lang="en-US" sz="5400" smtClean="0"/>
              <a:t>D-</a:t>
            </a:r>
            <a:r>
              <a:rPr lang="ru-RU" sz="5400" smtClean="0"/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Библиотека, </a:t>
            </a:r>
            <a:r>
              <a:rPr lang="ru-RU" dirty="0" err="1" smtClean="0"/>
              <a:t>медиацентр</a:t>
            </a:r>
            <a:endParaRPr lang="ru-RU" dirty="0"/>
          </a:p>
        </p:txBody>
      </p:sp>
      <p:sp>
        <p:nvSpPr>
          <p:cNvPr id="5325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534400" cy="1143000"/>
          </a:xfrm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4000" b="1" dirty="0" smtClean="0"/>
              <a:t>Миссия </a:t>
            </a:r>
            <a:endParaRPr lang="ru-RU" sz="3600" b="1" dirty="0" smtClean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9200" y="762000"/>
            <a:ext cx="7772400" cy="4953000"/>
          </a:xfrm>
        </p:spPr>
        <p:txBody>
          <a:bodyPr>
            <a:noAutofit/>
          </a:bodyPr>
          <a:lstStyle/>
          <a:p>
            <a:pPr algn="ctr">
              <a:lnSpc>
                <a:spcPts val="3100"/>
              </a:lnSpc>
              <a:buNone/>
            </a:pPr>
            <a:r>
              <a:rPr lang="ru-RU" dirty="0" smtClean="0"/>
              <a:t>создать школу,</a:t>
            </a:r>
          </a:p>
          <a:p>
            <a:pPr algn="ctr">
              <a:lnSpc>
                <a:spcPts val="3100"/>
              </a:lnSpc>
              <a:buNone/>
            </a:pPr>
            <a:r>
              <a:rPr lang="ru-RU" dirty="0" smtClean="0"/>
              <a:t>отвечающую потребностям городов в XXI в. и соответствующую эпохе мегаполисов,</a:t>
            </a:r>
          </a:p>
          <a:p>
            <a:pPr algn="ctr">
              <a:lnSpc>
                <a:spcPts val="3100"/>
              </a:lnSpc>
              <a:buNone/>
            </a:pPr>
            <a:r>
              <a:rPr lang="ru-RU" dirty="0" smtClean="0"/>
              <a:t>в которых живут десятки миллионов людей с разнообразными интересами и устремлениями,</a:t>
            </a:r>
          </a:p>
          <a:p>
            <a:pPr algn="ctr">
              <a:lnSpc>
                <a:spcPts val="3100"/>
              </a:lnSpc>
              <a:buNone/>
            </a:pPr>
            <a:r>
              <a:rPr lang="ru-RU" dirty="0" smtClean="0"/>
              <a:t>где ежедневно растут потоки информации, расширяется пространство гражданских, творческих и экономических возможностей.</a:t>
            </a:r>
            <a:endParaRPr lang="ru-RU" dirty="0"/>
          </a:p>
        </p:txBody>
      </p:sp>
      <p:sp>
        <p:nvSpPr>
          <p:cNvPr id="417800" name="Rectangle 8"/>
          <p:cNvSpPr>
            <a:spLocks noChangeArrowheads="1"/>
          </p:cNvSpPr>
          <p:nvPr/>
        </p:nvSpPr>
        <p:spPr bwMode="auto">
          <a:xfrm>
            <a:off x="1684338" y="2286000"/>
            <a:ext cx="7307262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Татьяна Валерьевна\Desktop\новая школа\проект школы\внутрянка\библиотека\библиоте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27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Учебные помещения</a:t>
            </a:r>
            <a:endParaRPr lang="ru-RU" dirty="0"/>
          </a:p>
        </p:txBody>
      </p:sp>
      <p:sp>
        <p:nvSpPr>
          <p:cNvPr id="5632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Татьяна Валерьевна\Desktop\новая школа\проект школы\внутрянка\разные помещения\изостудия.jpg"/>
          <p:cNvPicPr>
            <a:picLocks noChangeAspect="1" noChangeArrowheads="1"/>
          </p:cNvPicPr>
          <p:nvPr/>
        </p:nvPicPr>
        <p:blipFill>
          <a:blip r:embed="rId2" cstate="print"/>
          <a:srcRect l="3793"/>
          <a:stretch>
            <a:fillRect/>
          </a:stretch>
        </p:blipFill>
        <p:spPr bwMode="auto">
          <a:xfrm>
            <a:off x="914400" y="685800"/>
            <a:ext cx="7729538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Татьяна Валерьевна\Desktop\новая школа\проект школы\внутрянка\разные помещения\спортз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48" name="Rectangle 20"/>
          <p:cNvSpPr>
            <a:spLocks noChangeArrowheads="1"/>
          </p:cNvSpPr>
          <p:nvPr/>
        </p:nvSpPr>
        <p:spPr bwMode="auto">
          <a:xfrm>
            <a:off x="685800" y="1143000"/>
            <a:ext cx="8458200" cy="4914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FontTx/>
              <a:buBlip>
                <a:blip r:embed="rId3"/>
              </a:buBlip>
              <a:defRPr/>
            </a:pPr>
            <a:r>
              <a:rPr lang="ru-RU" sz="3200" b="0" dirty="0">
                <a:solidFill>
                  <a:srgbClr val="491703"/>
                </a:solidFill>
                <a:latin typeface="+mn-lt"/>
              </a:rPr>
              <a:t>  </a:t>
            </a:r>
            <a:r>
              <a:rPr lang="ru-RU" dirty="0">
                <a:latin typeface="+mn-lt"/>
              </a:rPr>
              <a:t>Ученик – будущий активный горожанин</a:t>
            </a:r>
            <a:r>
              <a:rPr lang="ru-RU" b="0" dirty="0">
                <a:latin typeface="+mn-lt"/>
              </a:rPr>
              <a:t>; тот, кто «строит» </a:t>
            </a:r>
            <a:r>
              <a:rPr lang="ru-RU" b="0" dirty="0" smtClean="0">
                <a:latin typeface="+mn-lt"/>
              </a:rPr>
              <a:t>город, </a:t>
            </a:r>
            <a:r>
              <a:rPr lang="ru-RU" b="0" u="sng" dirty="0">
                <a:latin typeface="+mn-lt"/>
              </a:rPr>
              <a:t>делает его комфортным для </a:t>
            </a:r>
            <a:r>
              <a:rPr lang="ru-RU" b="0" u="sng" dirty="0" smtClean="0">
                <a:latin typeface="+mn-lt"/>
              </a:rPr>
              <a:t>всех.</a:t>
            </a:r>
          </a:p>
          <a:p>
            <a:pPr algn="l">
              <a:spcBef>
                <a:spcPct val="20000"/>
              </a:spcBef>
              <a:buClr>
                <a:schemeClr val="folHlink"/>
              </a:buClr>
              <a:defRPr/>
            </a:pPr>
            <a:endParaRPr lang="ru-RU" b="0" u="sng" dirty="0" smtClean="0">
              <a:latin typeface="+mn-lt"/>
            </a:endParaRPr>
          </a:p>
          <a:p>
            <a:pPr algn="just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«Я делаю жизнь других людей в городе удобной. Они делают удобной мою жизнь».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ru-RU" sz="2400" b="0" dirty="0" smtClean="0">
                <a:latin typeface="+mn-lt"/>
              </a:rPr>
              <a:t>Пол </a:t>
            </a:r>
            <a:r>
              <a:rPr lang="ru-RU" sz="2400" b="0" dirty="0" err="1" smtClean="0">
                <a:latin typeface="+mn-lt"/>
              </a:rPr>
              <a:t>Давидофф</a:t>
            </a:r>
            <a:r>
              <a:rPr lang="ru-RU" sz="2400" b="0" dirty="0" smtClean="0">
                <a:latin typeface="+mn-lt"/>
              </a:rPr>
              <a:t> «Город как сообщество людей»</a:t>
            </a:r>
          </a:p>
          <a:p>
            <a:pPr algn="l">
              <a:spcBef>
                <a:spcPct val="20000"/>
              </a:spcBef>
              <a:buClr>
                <a:schemeClr val="folHlink"/>
              </a:buClr>
              <a:buFontTx/>
              <a:buBlip>
                <a:blip r:embed="rId3"/>
              </a:buBlip>
              <a:defRPr/>
            </a:pPr>
            <a:endParaRPr lang="ru-RU" b="0" u="sng" dirty="0" smtClean="0"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buFontTx/>
              <a:buBlip>
                <a:blip r:embed="rId3"/>
              </a:buBlip>
              <a:defRPr/>
            </a:pPr>
            <a:r>
              <a:rPr lang="ru-RU" b="0" dirty="0" smtClean="0">
                <a:latin typeface="+mn-lt"/>
              </a:rPr>
              <a:t> Профессиональная этика, выбор дальнейшего будущего ученика также следуют из этой цели. </a:t>
            </a:r>
            <a:endParaRPr lang="ru-RU" b="0" dirty="0">
              <a:latin typeface="+mn-lt"/>
            </a:endParaRPr>
          </a:p>
        </p:txBody>
      </p:sp>
      <p:sp>
        <p:nvSpPr>
          <p:cNvPr id="40654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1516063" y="46038"/>
            <a:ext cx="6400800" cy="1295400"/>
          </a:xfrm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latin typeface="+mn-lt"/>
              </a:rPr>
              <a:t>Идея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48" name="Rectangle 20"/>
          <p:cNvSpPr>
            <a:spLocks noChangeArrowheads="1"/>
          </p:cNvSpPr>
          <p:nvPr/>
        </p:nvSpPr>
        <p:spPr bwMode="auto">
          <a:xfrm>
            <a:off x="914400" y="914400"/>
            <a:ext cx="8229600" cy="4914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FontTx/>
              <a:buBlip>
                <a:blip r:embed="rId3"/>
              </a:buBlip>
              <a:defRPr/>
            </a:pPr>
            <a:r>
              <a:rPr lang="ru-RU" b="0" dirty="0" smtClean="0">
                <a:latin typeface="+mn-lt"/>
              </a:rPr>
              <a:t>В </a:t>
            </a:r>
            <a:r>
              <a:rPr lang="ru-RU" b="0" dirty="0">
                <a:latin typeface="+mn-lt"/>
              </a:rPr>
              <a:t>школе </a:t>
            </a:r>
            <a:r>
              <a:rPr lang="ru-RU" b="0" dirty="0" smtClean="0">
                <a:latin typeface="+mn-lt"/>
              </a:rPr>
              <a:t>ученик сможет «примерить» </a:t>
            </a:r>
            <a:r>
              <a:rPr lang="ru-RU" b="0" dirty="0">
                <a:latin typeface="+mn-lt"/>
              </a:rPr>
              <a:t>будущую </a:t>
            </a:r>
            <a:r>
              <a:rPr lang="ru-RU" b="0" dirty="0" smtClean="0">
                <a:latin typeface="+mn-lt"/>
              </a:rPr>
              <a:t>профессию в таких направлениях, как:</a:t>
            </a:r>
            <a:endParaRPr lang="ru-RU" b="0" dirty="0">
              <a:latin typeface="+mn-lt"/>
            </a:endParaRPr>
          </a:p>
          <a:p>
            <a:pPr lvl="2" algn="l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b="0" dirty="0">
                <a:latin typeface="+mn-lt"/>
              </a:rPr>
              <a:t> а</a:t>
            </a:r>
            <a:r>
              <a:rPr lang="ru-RU" b="0" i="1" dirty="0">
                <a:latin typeface="+mn-lt"/>
              </a:rPr>
              <a:t>рхитектура,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b="0" i="1" dirty="0">
                <a:latin typeface="+mn-lt"/>
              </a:rPr>
              <a:t> строительство,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b="0" i="1" dirty="0">
                <a:latin typeface="+mn-lt"/>
              </a:rPr>
              <a:t> управление городом,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b="0" i="1" dirty="0">
                <a:latin typeface="+mn-lt"/>
              </a:rPr>
              <a:t> обустройство города,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b="0" i="1" dirty="0">
                <a:latin typeface="+mn-lt"/>
              </a:rPr>
              <a:t> сфера услуг,</a:t>
            </a:r>
          </a:p>
          <a:p>
            <a:pPr lvl="2" algn="l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b="0" i="1" dirty="0">
                <a:latin typeface="+mn-lt"/>
              </a:rPr>
              <a:t> </a:t>
            </a:r>
            <a:r>
              <a:rPr lang="ru-RU" b="0" i="1" dirty="0" smtClean="0">
                <a:latin typeface="+mn-lt"/>
              </a:rPr>
              <a:t>культура.</a:t>
            </a:r>
          </a:p>
          <a:p>
            <a:pPr algn="just">
              <a:spcBef>
                <a:spcPct val="20000"/>
              </a:spcBef>
              <a:buClr>
                <a:schemeClr val="folHlink"/>
              </a:buClr>
              <a:buFontTx/>
              <a:buBlip>
                <a:blip r:embed="rId3"/>
              </a:buBlip>
              <a:defRPr/>
            </a:pPr>
            <a:r>
              <a:rPr lang="ru-RU" b="0" i="1" dirty="0" smtClean="0">
                <a:latin typeface="+mn-lt"/>
              </a:rPr>
              <a:t> </a:t>
            </a:r>
            <a:r>
              <a:rPr lang="ru-RU" b="0" dirty="0" smtClean="0">
                <a:latin typeface="+mn-lt"/>
              </a:rPr>
              <a:t>получить навык обустройства (ремонта) собственного дома/квартиры.</a:t>
            </a:r>
            <a:endParaRPr lang="ru-RU" b="0" dirty="0">
              <a:latin typeface="+mn-lt"/>
            </a:endParaRPr>
          </a:p>
        </p:txBody>
      </p:sp>
      <p:sp>
        <p:nvSpPr>
          <p:cNvPr id="40654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1516063" y="46038"/>
            <a:ext cx="6400800" cy="1295400"/>
          </a:xfrm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latin typeface="+mn-lt"/>
              </a:rPr>
              <a:t>Идея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Поэтажная планировка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63880"/>
          <a:ext cx="9144000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286000"/>
                <a:gridCol w="2362200"/>
                <a:gridCol w="22860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 этаж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 этаж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3 этаж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4 этаж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555534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Раздевалки</a:t>
                      </a:r>
                      <a:r>
                        <a:rPr lang="ru-RU" baseline="0" dirty="0" smtClean="0"/>
                        <a:t> детская и взрослая</a:t>
                      </a:r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спец.мастерские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гончарная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отделочная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макетная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pPr algn="l"/>
                      <a:r>
                        <a:rPr lang="ru-RU" baseline="0" dirty="0" smtClean="0"/>
                        <a:t>-</a:t>
                      </a:r>
                      <a:r>
                        <a:rPr lang="ru-RU" b="1" baseline="0" dirty="0" smtClean="0"/>
                        <a:t>мастерские </a:t>
                      </a:r>
                      <a:r>
                        <a:rPr lang="ru-RU" baseline="0" dirty="0" smtClean="0"/>
                        <a:t>(обработки металла, обработки дерева, кулинария, обработки тканей)</a:t>
                      </a:r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Кабинет ОБЖ</a:t>
                      </a:r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err="1" smtClean="0"/>
                        <a:t>Мед.блок</a:t>
                      </a:r>
                      <a:endParaRPr lang="ru-RU" b="1" dirty="0" smtClean="0"/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Столовая </a:t>
                      </a:r>
                      <a:r>
                        <a:rPr lang="ru-RU" b="0" dirty="0" smtClean="0"/>
                        <a:t>(400 человек)</a:t>
                      </a:r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Спортзалы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(3)</a:t>
                      </a:r>
                    </a:p>
                    <a:p>
                      <a:pPr algn="l"/>
                      <a:r>
                        <a:rPr lang="ru-RU" baseline="0" dirty="0" smtClean="0"/>
                        <a:t>-</a:t>
                      </a:r>
                      <a:r>
                        <a:rPr lang="ru-RU" b="1" baseline="0" dirty="0" smtClean="0"/>
                        <a:t>Кабинет рисования</a:t>
                      </a:r>
                    </a:p>
                    <a:p>
                      <a:pPr algn="l"/>
                      <a:r>
                        <a:rPr lang="ru-RU" baseline="0" dirty="0" smtClean="0"/>
                        <a:t>-</a:t>
                      </a:r>
                      <a:r>
                        <a:rPr lang="ru-RU" b="1" baseline="0" dirty="0" smtClean="0"/>
                        <a:t>Кабинеты истории</a:t>
                      </a:r>
                      <a:endParaRPr lang="ru-RU" b="1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Кабинеты математики </a:t>
                      </a:r>
                      <a:r>
                        <a:rPr lang="ru-RU" b="0" dirty="0" smtClean="0"/>
                        <a:t>(9)</a:t>
                      </a:r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Тренажёрный зал</a:t>
                      </a:r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Хореографическая</a:t>
                      </a:r>
                      <a:r>
                        <a:rPr lang="ru-RU" b="1" baseline="0" dirty="0" smtClean="0"/>
                        <a:t> студия</a:t>
                      </a:r>
                      <a:endParaRPr lang="ru-RU" b="1" dirty="0" smtClean="0"/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Учительская</a:t>
                      </a:r>
                      <a:r>
                        <a:rPr lang="ru-RU" dirty="0" smtClean="0"/>
                        <a:t> с комнатой</a:t>
                      </a:r>
                      <a:r>
                        <a:rPr lang="ru-RU" baseline="0" dirty="0" smtClean="0"/>
                        <a:t> отдыха, переговорной</a:t>
                      </a:r>
                    </a:p>
                    <a:p>
                      <a:pPr algn="l"/>
                      <a:r>
                        <a:rPr lang="ru-RU" baseline="0" dirty="0" smtClean="0"/>
                        <a:t>-</a:t>
                      </a:r>
                      <a:r>
                        <a:rPr lang="ru-RU" b="1" baseline="0" dirty="0" smtClean="0"/>
                        <a:t>кабинет музыки</a:t>
                      </a:r>
                    </a:p>
                    <a:p>
                      <a:pPr algn="l"/>
                      <a:r>
                        <a:rPr lang="ru-RU" b="1" baseline="0" dirty="0" smtClean="0"/>
                        <a:t>-актовый зал </a:t>
                      </a:r>
                      <a:r>
                        <a:rPr lang="ru-RU" b="0" baseline="0" dirty="0" smtClean="0"/>
                        <a:t>(425 места) с </a:t>
                      </a:r>
                      <a:r>
                        <a:rPr lang="ru-RU" b="0" baseline="0" dirty="0" err="1" smtClean="0"/>
                        <a:t>гримёрками</a:t>
                      </a:r>
                      <a:r>
                        <a:rPr lang="ru-RU" b="0" baseline="0" dirty="0" smtClean="0"/>
                        <a:t>, техническим центром, помещениями для хранения</a:t>
                      </a:r>
                      <a:endParaRPr lang="ru-RU" b="0" dirty="0" smtClean="0"/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кабинеты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информатики</a:t>
                      </a:r>
                    </a:p>
                    <a:p>
                      <a:pPr algn="l"/>
                      <a:r>
                        <a:rPr lang="ru-RU" b="1" dirty="0" smtClean="0"/>
                        <a:t>-кабинеты </a:t>
                      </a:r>
                      <a:r>
                        <a:rPr lang="ru-RU" b="1" dirty="0" err="1" smtClean="0"/>
                        <a:t>иностр.языка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0" dirty="0" smtClean="0"/>
                        <a:t>(7)</a:t>
                      </a:r>
                    </a:p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Кабинеты географии </a:t>
                      </a:r>
                      <a:r>
                        <a:rPr lang="ru-RU" dirty="0" smtClean="0"/>
                        <a:t>(2)</a:t>
                      </a:r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кабинеты биологии </a:t>
                      </a:r>
                      <a:r>
                        <a:rPr lang="ru-RU" dirty="0" smtClean="0"/>
                        <a:t>(3)</a:t>
                      </a:r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кабинеты</a:t>
                      </a:r>
                      <a:r>
                        <a:rPr lang="ru-RU" b="1" baseline="0" dirty="0" smtClean="0"/>
                        <a:t> химии </a:t>
                      </a:r>
                      <a:r>
                        <a:rPr lang="ru-RU" baseline="0" dirty="0" smtClean="0"/>
                        <a:t>(2)</a:t>
                      </a:r>
                    </a:p>
                    <a:p>
                      <a:pPr algn="l"/>
                      <a:r>
                        <a:rPr lang="ru-RU" baseline="0" dirty="0" smtClean="0"/>
                        <a:t>-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химическая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лаборатория</a:t>
                      </a:r>
                    </a:p>
                    <a:p>
                      <a:pPr algn="l"/>
                      <a:r>
                        <a:rPr lang="ru-RU" baseline="0" dirty="0" smtClean="0"/>
                        <a:t>-</a:t>
                      </a:r>
                      <a:r>
                        <a:rPr lang="ru-RU" b="1" baseline="0" dirty="0" smtClean="0"/>
                        <a:t>кабинеты физики </a:t>
                      </a:r>
                      <a:r>
                        <a:rPr lang="ru-RU" baseline="0" dirty="0" smtClean="0"/>
                        <a:t>(3)</a:t>
                      </a:r>
                    </a:p>
                    <a:p>
                      <a:pPr algn="l"/>
                      <a:r>
                        <a:rPr lang="ru-RU" baseline="0" dirty="0" smtClean="0"/>
                        <a:t>-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физическая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лаборатория</a:t>
                      </a:r>
                    </a:p>
                    <a:p>
                      <a:pPr algn="l"/>
                      <a:r>
                        <a:rPr lang="ru-RU" b="1" baseline="0" dirty="0" smtClean="0"/>
                        <a:t>-кабинеты групповой работы </a:t>
                      </a:r>
                      <a:r>
                        <a:rPr lang="ru-RU" b="0" baseline="0" dirty="0" smtClean="0"/>
                        <a:t>(3)</a:t>
                      </a:r>
                    </a:p>
                    <a:p>
                      <a:pPr algn="l"/>
                      <a:r>
                        <a:rPr lang="ru-RU" b="1" baseline="0" dirty="0" smtClean="0"/>
                        <a:t>-лекторий </a:t>
                      </a:r>
                      <a:r>
                        <a:rPr lang="ru-RU" b="0" baseline="0" dirty="0" smtClean="0"/>
                        <a:t>(на 72 ч.)</a:t>
                      </a:r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лаборатория</a:t>
                      </a:r>
                      <a:r>
                        <a:rPr lang="ru-RU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моделирования и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прототипирования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/>
                        <a:t>выставочный зал</a:t>
                      </a:r>
                    </a:p>
                    <a:p>
                      <a:pPr algn="l"/>
                      <a:r>
                        <a:rPr lang="ru-RU" b="1" baseline="0" dirty="0" smtClean="0"/>
                        <a:t>-спортивный зал</a:t>
                      </a:r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/>
                        <a:t>кабинет директора</a:t>
                      </a:r>
                    </a:p>
                    <a:p>
                      <a:pPr algn="l"/>
                      <a:r>
                        <a:rPr lang="ru-RU" b="1" baseline="0" dirty="0" smtClean="0"/>
                        <a:t>-серверная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кабинеты русского языка и литературы </a:t>
                      </a:r>
                      <a:r>
                        <a:rPr lang="ru-RU" dirty="0" smtClean="0"/>
                        <a:t>(11)</a:t>
                      </a:r>
                    </a:p>
                    <a:p>
                      <a:pPr algn="l"/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кабинеты </a:t>
                      </a:r>
                      <a:r>
                        <a:rPr lang="ru-RU" b="1" dirty="0" err="1" smtClean="0"/>
                        <a:t>иностр</a:t>
                      </a:r>
                      <a:r>
                        <a:rPr lang="ru-RU" b="1" dirty="0" smtClean="0"/>
                        <a:t>.</a:t>
                      </a:r>
                      <a:r>
                        <a:rPr lang="ru-RU" b="1" baseline="0" dirty="0" smtClean="0"/>
                        <a:t> языка </a:t>
                      </a:r>
                      <a:r>
                        <a:rPr lang="ru-RU" b="0" baseline="0" dirty="0" smtClean="0"/>
                        <a:t>(3)</a:t>
                      </a:r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/>
                        <a:t>библиотека</a:t>
                      </a:r>
                    </a:p>
                    <a:p>
                      <a:pPr algn="l"/>
                      <a:r>
                        <a:rPr lang="ru-RU" b="1" baseline="0" dirty="0" smtClean="0"/>
                        <a:t>-</a:t>
                      </a:r>
                      <a:r>
                        <a:rPr lang="ru-RU" b="1" baseline="0" dirty="0" err="1" smtClean="0"/>
                        <a:t>медиацентр</a:t>
                      </a:r>
                      <a:endParaRPr lang="ru-RU" b="1" baseline="0" dirty="0" smtClean="0"/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кабинет робототехники</a:t>
                      </a:r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/>
                        <a:t>видеостудия</a:t>
                      </a:r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err="1" smtClean="0"/>
                        <a:t>каб.соц.педагога</a:t>
                      </a:r>
                      <a:endParaRPr lang="ru-RU" b="1" baseline="0" dirty="0" smtClean="0"/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/>
                        <a:t>лекторий</a:t>
                      </a:r>
                      <a:r>
                        <a:rPr lang="ru-RU" b="0" baseline="0" dirty="0" smtClean="0"/>
                        <a:t> (80 ч.)</a:t>
                      </a:r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/>
                        <a:t>дискуссионный зал </a:t>
                      </a:r>
                      <a:r>
                        <a:rPr lang="ru-RU" b="0" baseline="0" dirty="0" smtClean="0"/>
                        <a:t>(47 ч.)</a:t>
                      </a:r>
                    </a:p>
                    <a:p>
                      <a:pPr algn="l"/>
                      <a:r>
                        <a:rPr lang="ru-RU" b="0" baseline="0" dirty="0" smtClean="0"/>
                        <a:t>-</a:t>
                      </a:r>
                      <a:r>
                        <a:rPr lang="ru-RU" b="1" baseline="0" dirty="0" smtClean="0"/>
                        <a:t>проектный офис</a:t>
                      </a:r>
                    </a:p>
                    <a:p>
                      <a:pPr algn="l"/>
                      <a:r>
                        <a:rPr lang="ru-RU" b="1" baseline="0" dirty="0" smtClean="0"/>
                        <a:t>-кабинеты психолога, психологической разгрузки, </a:t>
                      </a:r>
                      <a:r>
                        <a:rPr lang="ru-RU" b="1" baseline="0" dirty="0" err="1" smtClean="0"/>
                        <a:t>тренинговая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143000"/>
          </a:xfrm>
          <a:extLst/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4000" b="1" dirty="0" smtClean="0"/>
              <a:t>Социально-образовательные партнёры </a:t>
            </a:r>
            <a:endParaRPr lang="ru-RU" sz="3600" b="1" dirty="0" smtClean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66800" y="838200"/>
            <a:ext cx="8077200" cy="6019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ПНИПУ</a:t>
            </a:r>
            <a:r>
              <a:rPr lang="ru-RU" dirty="0" smtClean="0"/>
              <a:t> (приоритетное направление развития университета - «</a:t>
            </a:r>
            <a:r>
              <a:rPr lang="ru-RU" dirty="0" err="1" smtClean="0"/>
              <a:t>Урбанистика</a:t>
            </a:r>
            <a:r>
              <a:rPr lang="ru-RU" dirty="0" smtClean="0"/>
              <a:t>»,</a:t>
            </a:r>
            <a:r>
              <a:rPr lang="ru-RU" dirty="0" smtClean="0">
                <a:hlinkClick r:id="rId3"/>
              </a:rPr>
              <a:t> </a:t>
            </a:r>
            <a:r>
              <a:rPr lang="ru-RU" i="1" dirty="0" smtClean="0"/>
              <a:t>программы: «</a:t>
            </a:r>
            <a:r>
              <a:rPr lang="ru-RU" sz="2800" i="1" dirty="0" smtClean="0"/>
              <a:t>Водоснабжение и водоотведение», «Городское строительство и хозяйство», «Промышленное и гражданское строительство», «Производство строительных материалов, изделий и конструкций», «Теплогазоснабжение и вентиляция», «Экспертиза и управление недвижимостью»</a:t>
            </a:r>
            <a:r>
              <a:rPr lang="ru-RU" i="1" dirty="0" smtClean="0"/>
              <a:t>).</a:t>
            </a:r>
          </a:p>
          <a:p>
            <a:pPr marL="514350" indent="-514350" algn="just">
              <a:lnSpc>
                <a:spcPts val="3100"/>
              </a:lnSpc>
              <a:buFont typeface="+mj-lt"/>
              <a:buAutoNum type="arabicPeriod"/>
            </a:pPr>
            <a:r>
              <a:rPr lang="ru-RU" dirty="0" smtClean="0"/>
              <a:t>Строительный колледж.</a:t>
            </a:r>
          </a:p>
          <a:p>
            <a:pPr marL="514350" indent="-514350" algn="just">
              <a:lnSpc>
                <a:spcPts val="3100"/>
              </a:lnSpc>
              <a:buFont typeface="+mj-lt"/>
              <a:buAutoNum type="arabicPeriod"/>
            </a:pPr>
            <a:r>
              <a:rPr lang="ru-RU" dirty="0" smtClean="0"/>
              <a:t>Др. …</a:t>
            </a:r>
            <a:endParaRPr lang="ru-RU" dirty="0"/>
          </a:p>
        </p:txBody>
      </p:sp>
      <p:sp>
        <p:nvSpPr>
          <p:cNvPr id="417800" name="Rectangle 8"/>
          <p:cNvSpPr>
            <a:spLocks noChangeArrowheads="1"/>
          </p:cNvSpPr>
          <p:nvPr/>
        </p:nvSpPr>
        <p:spPr bwMode="auto">
          <a:xfrm>
            <a:off x="1684338" y="2286000"/>
            <a:ext cx="7307262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438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90600"/>
          </a:xfrm>
          <a:extLst/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4C2600"/>
                </a:solidFill>
                <a:latin typeface="+mn-lt"/>
              </a:rPr>
              <a:t>Учебный план</a:t>
            </a:r>
            <a:br>
              <a:rPr lang="ru-RU" sz="3600" b="1" dirty="0" smtClean="0">
                <a:solidFill>
                  <a:srgbClr val="4C26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4C2600"/>
                </a:solidFill>
                <a:latin typeface="+mn-lt"/>
              </a:rPr>
              <a:t>(5 – 9 классы)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95400" y="1524000"/>
            <a:ext cx="7696200" cy="3352800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rabicParenR"/>
            </a:pPr>
            <a:r>
              <a:rPr lang="ru-RU" sz="2400" dirty="0" smtClean="0"/>
              <a:t>Усиление предметов физики, математики, информатики.</a:t>
            </a:r>
            <a:endParaRPr lang="ru-RU" sz="1800" dirty="0" smtClean="0"/>
          </a:p>
          <a:p>
            <a:pPr marL="914400" lvl="1" indent="-514350">
              <a:buFont typeface="+mj-lt"/>
              <a:buAutoNum type="arabicParenR"/>
            </a:pPr>
            <a:r>
              <a:rPr lang="ru-RU" sz="2400" dirty="0" smtClean="0"/>
              <a:t>Специфические курсы (черчение, теория решения изобретательских задач),</a:t>
            </a:r>
          </a:p>
          <a:p>
            <a:pPr marL="914400" lvl="1" indent="-514350">
              <a:buFont typeface="+mj-lt"/>
              <a:buAutoNum type="arabicParenR"/>
            </a:pPr>
            <a:r>
              <a:rPr lang="ru-RU" sz="2400" dirty="0" smtClean="0"/>
              <a:t>изменение содержания образования по некоторым предметам (физика, технология, МХК, физкультура, русский язык…</a:t>
            </a:r>
            <a:r>
              <a:rPr lang="ru-RU" sz="2200" dirty="0" smtClean="0"/>
              <a:t>).</a:t>
            </a:r>
          </a:p>
          <a:p>
            <a:pPr marL="914400" lvl="1" indent="-514350">
              <a:buFont typeface="+mj-lt"/>
              <a:buAutoNum type="arabicParenR"/>
            </a:pPr>
            <a:r>
              <a:rPr lang="ru-RU" sz="2400" dirty="0" smtClean="0"/>
              <a:t>интеграция предметов.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85800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4C2600"/>
                </a:solidFill>
                <a:latin typeface="+mn-lt"/>
              </a:rPr>
              <a:t>Учебный план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600200" y="1447800"/>
            <a:ext cx="69342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400" u="sng" dirty="0" smtClean="0">
                <a:latin typeface="+mj-lt"/>
              </a:rPr>
              <a:t>Предметно-поточное обучение</a:t>
            </a:r>
            <a:endParaRPr lang="ru-RU" sz="2400" dirty="0" smtClean="0">
              <a:latin typeface="+mj-lt"/>
            </a:endParaRPr>
          </a:p>
          <a:p>
            <a:pPr algn="just"/>
            <a:r>
              <a:rPr lang="ru-RU" sz="2400" dirty="0" smtClean="0">
                <a:latin typeface="+mj-lt"/>
              </a:rPr>
              <a:t>(«Муниципальная модель основной школы»):</a:t>
            </a:r>
          </a:p>
          <a:p>
            <a:pPr algn="just"/>
            <a:endParaRPr lang="ru-RU" sz="2400" dirty="0" smtClean="0">
              <a:latin typeface="+mj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0" dirty="0" smtClean="0">
                <a:latin typeface="+mj-lt"/>
              </a:rPr>
              <a:t>Физкультура во всех классах (по группам здоровья и спортивной одарённости).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0" dirty="0" smtClean="0">
                <a:latin typeface="+mj-lt"/>
              </a:rPr>
              <a:t>Литература – 5, 6 классы.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0" dirty="0" smtClean="0">
                <a:latin typeface="+mj-lt"/>
              </a:rPr>
              <a:t>Обществознание  - 6, 7 класс.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0" dirty="0" smtClean="0">
                <a:latin typeface="+mj-lt"/>
              </a:rPr>
              <a:t>Математика, физика с 7 по 9 класс.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0" dirty="0" smtClean="0">
                <a:latin typeface="+mj-lt"/>
              </a:rPr>
              <a:t>Русский язык с 8-9 класс.</a:t>
            </a:r>
            <a:endParaRPr lang="ru-RU" sz="2400" b="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52600" y="152400"/>
            <a:ext cx="6400800" cy="1295400"/>
          </a:xfrm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latin typeface="+mn-lt"/>
              </a:rPr>
              <a:t>Идея</a:t>
            </a:r>
            <a:endParaRPr lang="ru-RU" b="1" dirty="0" smtClean="0">
              <a:solidFill>
                <a:srgbClr val="4C2600"/>
              </a:solidFill>
              <a:latin typeface="+mn-lt"/>
            </a:endParaRPr>
          </a:p>
        </p:txBody>
      </p:sp>
      <p:sp>
        <p:nvSpPr>
          <p:cNvPr id="417800" name="Rectangle 8"/>
          <p:cNvSpPr>
            <a:spLocks noChangeArrowheads="1"/>
          </p:cNvSpPr>
          <p:nvPr/>
        </p:nvSpPr>
        <p:spPr bwMode="auto">
          <a:xfrm>
            <a:off x="1447800" y="19812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Школа – модель, образ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будущего города </a:t>
            </a:r>
            <a: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(дизайн школы отвечает данной задаче)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90600"/>
          </a:xfrm>
          <a:extLst/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4C2600"/>
                </a:solidFill>
                <a:latin typeface="+mn-lt"/>
              </a:rPr>
              <a:t>Учебный план</a:t>
            </a:r>
            <a:br>
              <a:rPr lang="ru-RU" sz="3600" b="1" dirty="0" smtClean="0">
                <a:solidFill>
                  <a:srgbClr val="4C26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4C2600"/>
                </a:solidFill>
                <a:latin typeface="+mn-lt"/>
              </a:rPr>
              <a:t>(10 – 11 классы)</a:t>
            </a:r>
            <a:br>
              <a:rPr lang="ru-RU" sz="3600" b="1" dirty="0" smtClean="0">
                <a:solidFill>
                  <a:srgbClr val="4C2600"/>
                </a:solidFill>
                <a:latin typeface="+mn-lt"/>
              </a:rPr>
            </a:br>
            <a:endParaRPr lang="ru-RU" sz="3600" b="1" dirty="0" smtClean="0">
              <a:solidFill>
                <a:srgbClr val="4C26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343400"/>
          </a:xfrm>
        </p:spPr>
        <p:txBody>
          <a:bodyPr>
            <a:noAutofit/>
          </a:bodyPr>
          <a:lstStyle/>
          <a:p>
            <a:pPr marL="914400" lvl="1" indent="-514350" algn="just">
              <a:buFont typeface="+mj-lt"/>
              <a:buAutoNum type="arabicParenR"/>
            </a:pPr>
            <a:r>
              <a:rPr lang="ru-RU" sz="2400" b="1" dirty="0" smtClean="0">
                <a:solidFill>
                  <a:srgbClr val="4C2600"/>
                </a:solidFill>
              </a:rPr>
              <a:t>профильный инженерный класс. </a:t>
            </a:r>
            <a:r>
              <a:rPr lang="ru-RU" sz="2400" dirty="0" smtClean="0"/>
              <a:t>Специфические курсы (моделирование в геометрии, </a:t>
            </a:r>
            <a:r>
              <a:rPr lang="en-US" sz="2400" dirty="0" smtClean="0"/>
              <a:t>3D</a:t>
            </a:r>
            <a:r>
              <a:rPr lang="ru-RU" sz="2400" dirty="0" smtClean="0"/>
              <a:t>-моделирование, роботы в производстве, знакомство с </a:t>
            </a:r>
            <a:r>
              <a:rPr lang="ru-RU" sz="2400" dirty="0" err="1" smtClean="0"/>
              <a:t>AutoCAD</a:t>
            </a:r>
            <a:r>
              <a:rPr lang="ru-RU" sz="2400" dirty="0" smtClean="0"/>
              <a:t>);</a:t>
            </a:r>
          </a:p>
          <a:p>
            <a:pPr marL="914400" lvl="1" indent="-514350" algn="just">
              <a:buFont typeface="+mj-lt"/>
              <a:buAutoNum type="arabicParenR"/>
            </a:pPr>
            <a:r>
              <a:rPr lang="ru-RU" sz="2400" b="1" dirty="0" smtClean="0"/>
              <a:t>Профильное обучение по предметам</a:t>
            </a:r>
            <a:r>
              <a:rPr lang="ru-RU" sz="2400" dirty="0" smtClean="0"/>
              <a:t>: «Алгебра и начала анализа», «Геометрия», «Обществознание», «Право», «Физика», «Химия», «Информатика и ИКТ», «Биология», «Экономика»</a:t>
            </a:r>
            <a:r>
              <a:rPr lang="ru-RU" sz="3200" dirty="0" smtClean="0"/>
              <a:t>;</a:t>
            </a:r>
            <a:endParaRPr lang="ru-RU" sz="1800" dirty="0" smtClean="0"/>
          </a:p>
          <a:p>
            <a:pPr marL="914400" lvl="1" indent="-514350">
              <a:buFont typeface="+mj-lt"/>
              <a:buAutoNum type="arabicParenR"/>
            </a:pPr>
            <a:r>
              <a:rPr lang="ru-RU" sz="2400" b="1" dirty="0" smtClean="0"/>
              <a:t>Проектная деятельность;</a:t>
            </a:r>
          </a:p>
          <a:p>
            <a:pPr marL="914400" lvl="1" indent="-514350">
              <a:buFont typeface="+mj-lt"/>
              <a:buAutoNum type="arabicParenR"/>
            </a:pPr>
            <a:r>
              <a:rPr lang="ru-RU" sz="2400" b="1" dirty="0" smtClean="0"/>
              <a:t>Профессиональные пробы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85800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4C2600"/>
                </a:solidFill>
                <a:latin typeface="+mn-lt"/>
              </a:rPr>
              <a:t>Учебный план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600200" y="1447800"/>
            <a:ext cx="69342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400" u="sng" dirty="0" smtClean="0">
                <a:latin typeface="Calibri" pitchFamily="34" charset="0"/>
              </a:rPr>
              <a:t>Курсы (5-9классы)</a:t>
            </a:r>
            <a:r>
              <a:rPr lang="ru-RU" sz="2400" dirty="0" smtClean="0">
                <a:latin typeface="Calibri" pitchFamily="34" charset="0"/>
              </a:rPr>
              <a:t>:</a:t>
            </a:r>
          </a:p>
          <a:p>
            <a:pPr algn="just"/>
            <a:endParaRPr lang="ru-RU" sz="2400" dirty="0" smtClean="0">
              <a:latin typeface="Calibri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«Роботы в нашей жизни»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«</a:t>
            </a:r>
            <a:r>
              <a:rPr lang="ru-RU" sz="2400" dirty="0" err="1" smtClean="0">
                <a:latin typeface="Calibri" pitchFamily="34" charset="0"/>
              </a:rPr>
              <a:t>Схемотехника</a:t>
            </a:r>
            <a:r>
              <a:rPr lang="ru-RU" sz="2400" dirty="0" smtClean="0">
                <a:latin typeface="Calibri" pitchFamily="34" charset="0"/>
              </a:rPr>
              <a:t>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«Робототехнический эксперимент»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Метапредметные</a:t>
            </a:r>
            <a:r>
              <a:rPr lang="ru-RU" sz="2400" dirty="0" smtClean="0">
                <a:latin typeface="Calibri" pitchFamily="34" charset="0"/>
              </a:rPr>
              <a:t> курсы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«Тайм-менеджмент», «Мой рацион, моё здоровье» и другие...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9906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9812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9718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9624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49530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59436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0"/>
            <a:ext cx="2971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Адаптация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4400" y="3962400"/>
            <a:ext cx="2971800" cy="236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Социальное партнёрство: крупный строительный бизнес, городское хозяйство и т.д. как ресурс успешного будущего детей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0" y="1524000"/>
            <a:ext cx="2971800" cy="175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Мастерские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3962400"/>
            <a:ext cx="2971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Тьюторский</a:t>
            </a:r>
            <a:r>
              <a:rPr lang="ru-RU" sz="2400" dirty="0" smtClean="0">
                <a:solidFill>
                  <a:srgbClr val="FF0000"/>
                </a:solidFill>
              </a:rPr>
              <a:t> лагерь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4953000"/>
            <a:ext cx="29718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Проектная школа </a:t>
            </a:r>
            <a:r>
              <a:rPr lang="ru-RU" sz="1600" dirty="0" smtClean="0">
                <a:solidFill>
                  <a:srgbClr val="FF0000"/>
                </a:solidFill>
              </a:rPr>
              <a:t>Проекты – муниципального масштаба, значимости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1219200" y="1143000"/>
            <a:ext cx="3048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1219200" y="4038600"/>
            <a:ext cx="304800" cy="281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>
            <a:off x="1219200" y="44196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34000" y="0"/>
            <a:ext cx="3810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Внеурочное пространство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1752600"/>
            <a:ext cx="28194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Психолого-тьюторская</a:t>
            </a: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служба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dirty="0"/>
              <a:t>Деятельность психологов будет </a:t>
            </a:r>
            <a:r>
              <a:rPr lang="ru-RU" sz="3600" dirty="0" smtClean="0"/>
              <a:t>направлена на:</a:t>
            </a:r>
            <a:endParaRPr lang="ru-RU" sz="3600" b="1" dirty="0" smtClean="0">
              <a:solidFill>
                <a:srgbClr val="4C26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95400" y="1295400"/>
            <a:ext cx="7467600" cy="49530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2800" dirty="0"/>
              <a:t>Развитие эмоциональной компетентности.</a:t>
            </a:r>
          </a:p>
          <a:p>
            <a:pPr>
              <a:buBlip>
                <a:blip r:embed="rId3"/>
              </a:buBlip>
            </a:pPr>
            <a:r>
              <a:rPr lang="ru-RU" sz="2800" dirty="0"/>
              <a:t>Формирование навыков конструктивного решения конфликтов.</a:t>
            </a:r>
          </a:p>
          <a:p>
            <a:pPr>
              <a:buBlip>
                <a:blip r:embed="rId3"/>
              </a:buBlip>
            </a:pPr>
            <a:r>
              <a:rPr lang="ru-RU" sz="2800" dirty="0"/>
              <a:t>Гендерное развитие.</a:t>
            </a:r>
          </a:p>
          <a:p>
            <a:pPr>
              <a:buBlip>
                <a:blip r:embed="rId3"/>
              </a:buBlip>
            </a:pPr>
            <a:r>
              <a:rPr lang="ru-RU" sz="2800" dirty="0" err="1"/>
              <a:t>Деятельностное</a:t>
            </a:r>
            <a:r>
              <a:rPr lang="ru-RU" sz="2800" dirty="0"/>
              <a:t> и профессиональное самоопределение.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295400" y="1447800"/>
            <a:ext cx="72390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25880" y="685800"/>
            <a:ext cx="7467600" cy="2438400"/>
          </a:xfrm>
        </p:spPr>
        <p:txBody>
          <a:bodyPr>
            <a:noAutofit/>
          </a:bodyPr>
          <a:lstStyle/>
          <a:p>
            <a:pPr defTabSz="320385">
              <a:defRPr sz="4680"/>
            </a:pPr>
            <a:r>
              <a:rPr lang="ru-RU" dirty="0"/>
              <a:t>Будет создано пространство выбора из психологических практик.</a:t>
            </a:r>
          </a:p>
          <a:p>
            <a:pPr defTabSz="320385">
              <a:defRPr sz="4680"/>
            </a:pPr>
            <a:endParaRPr lang="ru-RU" dirty="0"/>
          </a:p>
          <a:p>
            <a:pPr defTabSz="320385">
              <a:defRPr sz="4680"/>
            </a:pPr>
            <a:r>
              <a:rPr lang="ru-RU" dirty="0"/>
              <a:t>Дети смогут выбирать то, что интересно </a:t>
            </a:r>
            <a:r>
              <a:rPr lang="ru-RU" dirty="0" smtClean="0"/>
              <a:t>им.</a:t>
            </a:r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295400" y="1447800"/>
            <a:ext cx="72390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5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/>
              <a:t>Некоторые примеры практик:</a:t>
            </a:r>
            <a:endParaRPr lang="ru-RU" sz="3600" b="1" dirty="0" smtClean="0">
              <a:solidFill>
                <a:srgbClr val="4C26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95400" y="1295400"/>
            <a:ext cx="7467600" cy="4953000"/>
          </a:xfrm>
        </p:spPr>
        <p:txBody>
          <a:bodyPr>
            <a:noAutofit/>
          </a:bodyPr>
          <a:lstStyle/>
          <a:p>
            <a:pPr marL="514350" indent="-514350" algn="just" defTabSz="398428">
              <a:spcBef>
                <a:spcPts val="2180"/>
              </a:spcBef>
              <a:buFont typeface="+mj-lt"/>
              <a:buAutoNum type="arabicPeriod"/>
              <a:defRPr sz="3492"/>
            </a:pPr>
            <a:r>
              <a:rPr lang="ru-RU" sz="2800" dirty="0"/>
              <a:t>Психологический клуб для мальчиков 12-13 лет.</a:t>
            </a:r>
          </a:p>
          <a:p>
            <a:pPr marL="514350" indent="-514350" algn="just" defTabSz="398428">
              <a:spcBef>
                <a:spcPts val="2180"/>
              </a:spcBef>
              <a:buFont typeface="+mj-lt"/>
              <a:buAutoNum type="arabicPeriod"/>
              <a:defRPr sz="3492"/>
            </a:pPr>
            <a:r>
              <a:rPr lang="ru-RU" sz="2800" dirty="0"/>
              <a:t>Гендерный клуб</a:t>
            </a:r>
          </a:p>
          <a:p>
            <a:pPr marL="514350" indent="-514350" algn="just" defTabSz="398428">
              <a:spcBef>
                <a:spcPts val="2180"/>
              </a:spcBef>
              <a:buFont typeface="+mj-lt"/>
              <a:buAutoNum type="arabicPeriod"/>
              <a:defRPr sz="3492"/>
            </a:pPr>
            <a:r>
              <a:rPr lang="ru-RU" sz="2800" dirty="0"/>
              <a:t>Уникальные </a:t>
            </a:r>
            <a:r>
              <a:rPr lang="ru-RU" sz="2800" dirty="0" err="1"/>
              <a:t>деятельностные</a:t>
            </a:r>
            <a:r>
              <a:rPr lang="ru-RU" sz="2800" dirty="0"/>
              <a:t> и профессиональные пробы.</a:t>
            </a:r>
          </a:p>
          <a:p>
            <a:pPr marL="514350" indent="-514350" algn="just" defTabSz="398428">
              <a:spcBef>
                <a:spcPts val="2180"/>
              </a:spcBef>
              <a:buFont typeface="+mj-lt"/>
              <a:buAutoNum type="arabicPeriod"/>
              <a:defRPr sz="3492"/>
            </a:pPr>
            <a:r>
              <a:rPr lang="ru-RU" sz="2800" dirty="0"/>
              <a:t>Клуб душевного кино</a:t>
            </a:r>
          </a:p>
          <a:p>
            <a:pPr marL="514350" indent="-514350" algn="just" defTabSz="398428">
              <a:spcBef>
                <a:spcPts val="2180"/>
              </a:spcBef>
              <a:buFont typeface="+mj-lt"/>
              <a:buAutoNum type="arabicPeriod"/>
              <a:defRPr sz="3492"/>
            </a:pPr>
            <a:r>
              <a:rPr lang="ru-RU" sz="2800" dirty="0"/>
              <a:t>Аргументация в дискуссии</a:t>
            </a:r>
          </a:p>
          <a:p>
            <a:pPr marL="514350" indent="-514350" algn="just" defTabSz="398428">
              <a:spcBef>
                <a:spcPts val="2180"/>
              </a:spcBef>
              <a:buFont typeface="+mj-lt"/>
              <a:buAutoNum type="arabicPeriod"/>
              <a:defRPr sz="3492"/>
            </a:pPr>
            <a:r>
              <a:rPr lang="ru-RU" sz="2800" dirty="0"/>
              <a:t>Чувства в движении и т.д.</a:t>
            </a:r>
            <a:endParaRPr lang="ru-RU" sz="2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295400" y="1447800"/>
            <a:ext cx="72390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30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 smtClean="0"/>
              <a:t>Направления работы в дополнительном образовании</a:t>
            </a:r>
            <a:endParaRPr lang="ru-RU" sz="3600" b="1" dirty="0" smtClean="0">
              <a:solidFill>
                <a:srgbClr val="4C26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95400" y="1676400"/>
            <a:ext cx="7467600" cy="3962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«Мой дом»: комфорт и уют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«Мой город»: профессии и хобби</a:t>
            </a:r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295400" y="1447800"/>
            <a:ext cx="72390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826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85800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4C2600"/>
                </a:solidFill>
                <a:latin typeface="+mn-lt"/>
              </a:rPr>
              <a:t>Дополнительное образование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600200" y="1447800"/>
            <a:ext cx="69342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Архитектурная школа (включая изостудию)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Интерьер и декор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Прикладное творчество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Макетирование, моделирование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Городской спорт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Городская мода, стиль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Городская история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Городской туризм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err="1" smtClean="0">
                <a:latin typeface="+mn-lt"/>
              </a:rPr>
              <a:t>Медиапространство</a:t>
            </a:r>
            <a:r>
              <a:rPr lang="ru-RU" sz="2400" dirty="0" smtClean="0">
                <a:latin typeface="+mn-lt"/>
              </a:rPr>
              <a:t> города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Танец, музыка, театр</a:t>
            </a:r>
            <a:endParaRPr lang="ru-RU" sz="2400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48" name="Rectangle 20"/>
          <p:cNvSpPr>
            <a:spLocks noChangeArrowheads="1"/>
          </p:cNvSpPr>
          <p:nvPr/>
        </p:nvSpPr>
        <p:spPr bwMode="auto">
          <a:xfrm>
            <a:off x="1066800" y="1600200"/>
            <a:ext cx="7620000" cy="430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3600" dirty="0" smtClean="0">
                <a:latin typeface="Gisha" pitchFamily="34" charset="-79"/>
                <a:cs typeface="Gisha" pitchFamily="34" charset="-79"/>
                <a:hlinkClick r:id="rId3"/>
              </a:rPr>
              <a:t>www.mastergradperm.ru</a:t>
            </a:r>
            <a:endParaRPr lang="ru-RU" sz="3600" dirty="0" smtClean="0">
              <a:latin typeface="Gisha" pitchFamily="34" charset="-79"/>
              <a:cs typeface="Gisha" pitchFamily="34" charset="-79"/>
            </a:endParaRPr>
          </a:p>
          <a:p>
            <a:pPr lvl="0" algn="ctr">
              <a:spcBef>
                <a:spcPct val="20000"/>
              </a:spcBef>
              <a:buClr>
                <a:schemeClr val="folHlink"/>
              </a:buClr>
              <a:buBlip>
                <a:blip r:embed="rId4"/>
              </a:buBlip>
              <a:defRPr/>
            </a:pPr>
            <a:endParaRPr lang="ru-RU" sz="3600" dirty="0" smtClean="0">
              <a:latin typeface="Gisha" pitchFamily="34" charset="-79"/>
              <a:cs typeface="Gisha" pitchFamily="34" charset="-79"/>
            </a:endParaRPr>
          </a:p>
          <a:p>
            <a:pPr lvl="0" algn="just">
              <a:spcBef>
                <a:spcPct val="20000"/>
              </a:spcBef>
              <a:buClr>
                <a:schemeClr val="folHlink"/>
              </a:buClr>
              <a:buBlip>
                <a:blip r:embed="rId4"/>
              </a:buBlip>
              <a:defRPr/>
            </a:pPr>
            <a:r>
              <a:rPr lang="ru-RU" dirty="0" smtClean="0">
                <a:cs typeface="Gisha" pitchFamily="34" charset="-79"/>
              </a:rPr>
              <a:t> </a:t>
            </a:r>
            <a:r>
              <a:rPr lang="ru-RU" dirty="0" smtClean="0">
                <a:latin typeface="+mn-lt"/>
                <a:cs typeface="Gisha" pitchFamily="34" charset="-79"/>
              </a:rPr>
              <a:t>У</a:t>
            </a:r>
            <a:r>
              <a:rPr lang="ru-RU" dirty="0" smtClean="0">
                <a:latin typeface="+mn-lt"/>
              </a:rPr>
              <a:t>словия приёма в школу (Положения и Порядок приёма)</a:t>
            </a:r>
            <a:endParaRPr lang="ru-RU" b="0" i="1" dirty="0" smtClean="0"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folHlink"/>
              </a:buClr>
              <a:buBlip>
                <a:blip r:embed="rId4"/>
              </a:buBlip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 </a:t>
            </a:r>
            <a:r>
              <a:rPr lang="ru-RU" dirty="0" smtClean="0">
                <a:latin typeface="+mn-lt"/>
              </a:rPr>
              <a:t>График работы школы</a:t>
            </a:r>
            <a:r>
              <a:rPr lang="en-US" dirty="0" smtClean="0">
                <a:latin typeface="+mn-lt"/>
              </a:rPr>
              <a:t>   </a:t>
            </a:r>
            <a:endParaRPr lang="ru-RU" dirty="0" smtClean="0">
              <a:latin typeface="+mn-lt"/>
            </a:endParaRPr>
          </a:p>
          <a:p>
            <a:pPr lvl="0" algn="ctr">
              <a:spcBef>
                <a:spcPct val="20000"/>
              </a:spcBef>
              <a:buClr>
                <a:schemeClr val="folHlink"/>
              </a:buClr>
              <a:defRPr/>
            </a:pPr>
            <a:endParaRPr lang="ru-RU" dirty="0" smtClean="0">
              <a:cs typeface="Gisha" pitchFamily="34" charset="-79"/>
            </a:endParaRPr>
          </a:p>
        </p:txBody>
      </p:sp>
      <p:sp>
        <p:nvSpPr>
          <p:cNvPr id="40654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1516063" y="46038"/>
            <a:ext cx="6400800" cy="1295400"/>
          </a:xfrm>
          <a:extLst/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4C2600"/>
                </a:solidFill>
              </a:rPr>
              <a:t>Официальный сайт</a:t>
            </a:r>
            <a:br>
              <a:rPr lang="ru-RU" b="1" dirty="0" smtClean="0">
                <a:solidFill>
                  <a:srgbClr val="4C2600"/>
                </a:solidFill>
              </a:rPr>
            </a:br>
            <a:r>
              <a:rPr lang="ru-RU" b="1" dirty="0" smtClean="0">
                <a:solidFill>
                  <a:srgbClr val="4C2600"/>
                </a:solidFill>
              </a:rPr>
              <a:t>МАОУ «СОШ «Мастерград»</a:t>
            </a:r>
            <a:endParaRPr lang="ru-RU" b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48" name="Rectangle 20"/>
          <p:cNvSpPr>
            <a:spLocks noChangeArrowheads="1"/>
          </p:cNvSpPr>
          <p:nvPr/>
        </p:nvSpPr>
        <p:spPr bwMode="auto">
          <a:xfrm>
            <a:off x="990600" y="1219200"/>
            <a:ext cx="7620000" cy="430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 algn="just">
              <a:spcBef>
                <a:spcPct val="20000"/>
              </a:spcBef>
              <a:buClr>
                <a:schemeClr val="folHlink"/>
              </a:buClr>
              <a:buBlip>
                <a:blip r:embed="rId3"/>
              </a:buBlip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 Начало занятий  с 9.00</a:t>
            </a:r>
          </a:p>
          <a:p>
            <a:pPr lvl="0" algn="just">
              <a:spcBef>
                <a:spcPct val="20000"/>
              </a:spcBef>
              <a:buClr>
                <a:schemeClr val="folHlink"/>
              </a:buClr>
              <a:buBlip>
                <a:blip r:embed="rId3"/>
              </a:buBlip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 Одна смена</a:t>
            </a:r>
          </a:p>
          <a:p>
            <a:pPr lvl="0" algn="just">
              <a:spcBef>
                <a:spcPct val="20000"/>
              </a:spcBef>
              <a:buClr>
                <a:schemeClr val="folHlink"/>
              </a:buClr>
              <a:buBlip>
                <a:blip r:embed="rId3"/>
              </a:buBlip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 Нелинейное расписание</a:t>
            </a:r>
          </a:p>
          <a:p>
            <a:pPr lvl="0" algn="just">
              <a:spcBef>
                <a:spcPct val="20000"/>
              </a:spcBef>
              <a:buClr>
                <a:schemeClr val="folHlink"/>
              </a:buClr>
              <a:buBlip>
                <a:blip r:embed="rId3"/>
              </a:buBlip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 Получение дополнительного образования не выходя из стен школы</a:t>
            </a:r>
          </a:p>
          <a:p>
            <a:pPr lvl="0" algn="just">
              <a:spcBef>
                <a:spcPct val="20000"/>
              </a:spcBef>
              <a:buClr>
                <a:schemeClr val="folHlink"/>
              </a:buClr>
              <a:buBlip>
                <a:blip r:embed="rId3"/>
              </a:buBlip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 Триместры, 5 периодов каникул</a:t>
            </a:r>
          </a:p>
          <a:p>
            <a:pPr lvl="0" algn="just">
              <a:spcBef>
                <a:spcPct val="20000"/>
              </a:spcBef>
              <a:buClr>
                <a:schemeClr val="folHlink"/>
              </a:buClr>
              <a:buBlip>
                <a:blip r:embed="rId3"/>
              </a:buBlip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 Продолжительность учебной недели:</a:t>
            </a:r>
          </a:p>
          <a:p>
            <a:pPr lvl="1">
              <a:buClr>
                <a:schemeClr val="folHlink"/>
              </a:buClr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5, 6 классы – 5 дней,</a:t>
            </a:r>
          </a:p>
          <a:p>
            <a:pPr lvl="1">
              <a:buClr>
                <a:schemeClr val="folHlink"/>
              </a:buClr>
              <a:defRPr/>
            </a:pPr>
            <a:r>
              <a:rPr lang="ru-RU" dirty="0" smtClean="0">
                <a:latin typeface="+mn-lt"/>
                <a:cs typeface="Gisha" pitchFamily="34" charset="-79"/>
              </a:rPr>
              <a:t>7 – 11 классы – 6 дней.</a:t>
            </a:r>
          </a:p>
          <a:p>
            <a:pPr algn="just">
              <a:spcBef>
                <a:spcPct val="20000"/>
              </a:spcBef>
              <a:buClr>
                <a:schemeClr val="folHlink"/>
              </a:buClr>
              <a:buBlip>
                <a:blip r:embed="rId3"/>
              </a:buBlip>
              <a:defRPr/>
            </a:pPr>
            <a:r>
              <a:rPr lang="en-US" dirty="0" smtClean="0">
                <a:latin typeface="+mn-lt"/>
                <a:cs typeface="Gisha" pitchFamily="34" charset="-79"/>
              </a:rPr>
              <a:t>   </a:t>
            </a:r>
            <a:r>
              <a:rPr lang="ru-RU" dirty="0" smtClean="0">
                <a:latin typeface="+mn-lt"/>
                <a:cs typeface="Gisha" pitchFamily="34" charset="-79"/>
              </a:rPr>
              <a:t>горячее питание дважды в день</a:t>
            </a:r>
          </a:p>
          <a:p>
            <a:pPr lvl="0" algn="ctr">
              <a:spcBef>
                <a:spcPct val="20000"/>
              </a:spcBef>
              <a:buClr>
                <a:schemeClr val="folHlink"/>
              </a:buClr>
              <a:defRPr/>
            </a:pPr>
            <a:endParaRPr lang="ru-RU" dirty="0" smtClean="0">
              <a:cs typeface="Gisha" pitchFamily="34" charset="-79"/>
            </a:endParaRPr>
          </a:p>
        </p:txBody>
      </p:sp>
      <p:sp>
        <p:nvSpPr>
          <p:cNvPr id="40654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1516063" y="46038"/>
            <a:ext cx="6400800" cy="1295400"/>
          </a:xfrm>
          <a:extLst/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4C2600"/>
                </a:solidFill>
              </a:rPr>
              <a:t>Режим работы школы</a:t>
            </a:r>
            <a:endParaRPr lang="ru-RU" b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Входная группа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Татьяна Валерьевна\Desktop\новая школа\проект школы\внутрянка\входная группа\f_4861f7b1b7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900"/>
            <a:ext cx="91440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новая школа\проект школы\внутрянка\входная группа\входная груп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175"/>
            <a:ext cx="9263063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столовая</a:t>
            </a:r>
            <a:endParaRPr lang="ru-RU" dirty="0"/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Новое место: кафе-пекарня &quot;Baked Beni&quot; ОКО-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088" y="20638"/>
            <a:ext cx="10220326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</TotalTime>
  <Words>905</Words>
  <Application>Microsoft Office PowerPoint</Application>
  <PresentationFormat>Экран (4:3)</PresentationFormat>
  <Paragraphs>172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 Миссия </vt:lpstr>
      <vt:lpstr>Идея</vt:lpstr>
      <vt:lpstr>Входная группа</vt:lpstr>
      <vt:lpstr>Презентация PowerPoint</vt:lpstr>
      <vt:lpstr>Презентация PowerPoint</vt:lpstr>
      <vt:lpstr>столовая</vt:lpstr>
      <vt:lpstr>Презентация PowerPoint</vt:lpstr>
      <vt:lpstr>Презентация PowerPoint</vt:lpstr>
      <vt:lpstr>Презентация PowerPoint</vt:lpstr>
      <vt:lpstr>Коридоры и холлы</vt:lpstr>
      <vt:lpstr>Презентация PowerPoint</vt:lpstr>
      <vt:lpstr>Презентация PowerPoint</vt:lpstr>
      <vt:lpstr>Холлы, вестибюли</vt:lpstr>
      <vt:lpstr>Презентация PowerPoint</vt:lpstr>
      <vt:lpstr>Презентация PowerPoint</vt:lpstr>
      <vt:lpstr>Актовый зал</vt:lpstr>
      <vt:lpstr>Презентация PowerPoint</vt:lpstr>
      <vt:lpstr>Учебные кабинеты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Аудитория для дискуссий</vt:lpstr>
      <vt:lpstr>Презентация PowerPoint</vt:lpstr>
      <vt:lpstr>3D-класс</vt:lpstr>
      <vt:lpstr>Библиотека, медиацентр</vt:lpstr>
      <vt:lpstr>Презентация PowerPoint</vt:lpstr>
      <vt:lpstr>Учебные помещения</vt:lpstr>
      <vt:lpstr>Презентация PowerPoint</vt:lpstr>
      <vt:lpstr>Презентация PowerPoint</vt:lpstr>
      <vt:lpstr>Идея</vt:lpstr>
      <vt:lpstr>Идея</vt:lpstr>
      <vt:lpstr>Поэтажная планировка</vt:lpstr>
      <vt:lpstr> Социально-образовательные партнёры </vt:lpstr>
      <vt:lpstr>Учебный план (5 – 9 классы)</vt:lpstr>
      <vt:lpstr>Учебный план</vt:lpstr>
      <vt:lpstr>Учебный план (10 – 11 классы) </vt:lpstr>
      <vt:lpstr>Учебный план</vt:lpstr>
      <vt:lpstr>Презентация PowerPoint</vt:lpstr>
      <vt:lpstr>Деятельность психологов будет направлена на:</vt:lpstr>
      <vt:lpstr>Презентация PowerPoint</vt:lpstr>
      <vt:lpstr>Некоторые примеры практик:</vt:lpstr>
      <vt:lpstr>Направления работы в дополнительном образовании</vt:lpstr>
      <vt:lpstr>Дополнительное образование</vt:lpstr>
      <vt:lpstr>Официальный сайт МАОУ «СОШ «Мастерград»</vt:lpstr>
      <vt:lpstr>Режим работы школы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Татьяна Валерьевна</cp:lastModifiedBy>
  <cp:revision>246</cp:revision>
  <cp:lastPrinted>1601-01-01T00:00:00Z</cp:lastPrinted>
  <dcterms:created xsi:type="dcterms:W3CDTF">1601-01-01T00:00:00Z</dcterms:created>
  <dcterms:modified xsi:type="dcterms:W3CDTF">2016-05-14T05:32:00Z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