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01" r:id="rId3"/>
    <p:sldId id="372" r:id="rId4"/>
    <p:sldId id="373" r:id="rId5"/>
    <p:sldId id="3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Efimovsky" initials="AE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BAA"/>
    <a:srgbClr val="00B050"/>
    <a:srgbClr val="D7181E"/>
    <a:srgbClr val="FFCCCC"/>
    <a:srgbClr val="FFFF99"/>
    <a:srgbClr val="B3CEE5"/>
    <a:srgbClr val="CCFF99"/>
    <a:srgbClr val="FFCC99"/>
    <a:srgbClr val="F3A67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62" autoAdjust="0"/>
    <p:restoredTop sz="96830" autoAdjust="0"/>
  </p:normalViewPr>
  <p:slideViewPr>
    <p:cSldViewPr snapToGrid="0" showGuides="1">
      <p:cViewPr varScale="1">
        <p:scale>
          <a:sx n="88" d="100"/>
          <a:sy n="88" d="100"/>
        </p:scale>
        <p:origin x="-960" y="-114"/>
      </p:cViewPr>
      <p:guideLst>
        <p:guide orient="horz" pos="2228"/>
        <p:guide pos="2245"/>
      </p:guideLst>
    </p:cSldViewPr>
  </p:slideViewPr>
  <p:outlineViewPr>
    <p:cViewPr>
      <p:scale>
        <a:sx n="33" d="100"/>
        <a:sy n="33" d="100"/>
      </p:scale>
      <p:origin x="0" y="-110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596"/>
    </p:cViewPr>
  </p:sorterViewPr>
  <p:notesViewPr>
    <p:cSldViewPr snapToGrid="0" showGuides="1">
      <p:cViewPr varScale="1">
        <p:scale>
          <a:sx n="97" d="100"/>
          <a:sy n="97" d="100"/>
        </p:scale>
        <p:origin x="648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58752-EDA5-40AB-A891-727AA1C2B917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4027-2C1F-4C73-9A78-FE4A005618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66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2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9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7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51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97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4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659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916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11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8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3E3B-5340-48C2-BBF1-E251CA96180E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2719E-75ED-4A60-9985-4C4236D7FE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16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152770" y="1"/>
            <a:ext cx="1999211" cy="685799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3994" y="367314"/>
            <a:ext cx="1816760" cy="1498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Овал 16"/>
          <p:cNvSpPr/>
          <p:nvPr/>
        </p:nvSpPr>
        <p:spPr>
          <a:xfrm>
            <a:off x="6392035" y="4093320"/>
            <a:ext cx="2664000" cy="2664000"/>
          </a:xfrm>
          <a:prstGeom prst="ellipse">
            <a:avLst/>
          </a:prstGeom>
          <a:solidFill>
            <a:schemeClr val="bg1"/>
          </a:solidFill>
          <a:ln w="76200">
            <a:noFill/>
          </a:ln>
          <a:effectLst>
            <a:glow rad="25400">
              <a:schemeClr val="tx1">
                <a:lumMod val="50000"/>
                <a:lumOff val="50000"/>
                <a:alpha val="39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572035" y="4273320"/>
            <a:ext cx="2304000" cy="2304000"/>
          </a:xfrm>
          <a:prstGeom prst="ellipse">
            <a:avLst/>
          </a:prstGeom>
          <a:solidFill>
            <a:srgbClr val="005BAA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7152768" cy="6857999"/>
          </a:xfrm>
        </p:spPr>
        <p:txBody>
          <a:bodyPr anchor="ctr">
            <a:normAutofit/>
          </a:bodyPr>
          <a:lstStyle/>
          <a:p>
            <a:r>
              <a:rPr lang="ru-RU" sz="36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СОВРЕМЕННЫЕ СРЕДСТВА ПЕРЕДВИЖЕНИЯ </a:t>
            </a:r>
            <a:br>
              <a:rPr lang="ru-RU" sz="36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</a:br>
            <a:r>
              <a:rPr lang="ru-RU" sz="3600" b="1" dirty="0" smtClean="0">
                <a:solidFill>
                  <a:srgbClr val="005B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ea typeface="Microsoft YaHei UI" panose="020B0503020204020204" pitchFamily="34" charset="-122"/>
                <a:cs typeface="Segoe UI Semibold" panose="020B0702040204020203" pitchFamily="34" charset="0"/>
              </a:rPr>
              <a:t>(РОЛИКИ, САМОКАТЫ, СКЕЙТБОРД, ГИРОСКУТЕР, ЭЛЕКТРОСАМОКАТ)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2768" y="4428027"/>
            <a:ext cx="843044" cy="1994585"/>
          </a:xfrm>
          <a:prstGeom prst="rect">
            <a:avLst/>
          </a:prstGeom>
          <a:ln>
            <a:noFill/>
          </a:ln>
          <a:effectLst>
            <a:glow rad="25400">
              <a:schemeClr val="tx1">
                <a:lumMod val="50000"/>
                <a:lumOff val="50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7206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8125" y="659849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последние годы возросло количество разнообразных средств передвижения, которыми активно пользуются не только дети, но взрослые.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Это,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самокаты, </a:t>
            </a:r>
            <a:r>
              <a:rPr lang="ru-RU" sz="24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электросамокаты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ролики скейтборды, </a:t>
            </a:r>
            <a:r>
              <a:rPr lang="ru-RU" sz="24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гироскутеры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4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2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другие средства передвижения.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96096" y="3429000"/>
            <a:ext cx="5735684" cy="2854822"/>
            <a:chOff x="458957" y="2845909"/>
            <a:chExt cx="5735684" cy="2854822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974" t="8447" b="13471"/>
            <a:stretch/>
          </p:blipFill>
          <p:spPr>
            <a:xfrm flipH="1">
              <a:off x="458957" y="3092001"/>
              <a:ext cx="3255994" cy="2608730"/>
            </a:xfrm>
            <a:prstGeom prst="rect">
              <a:avLst/>
            </a:prstGeom>
          </p:spPr>
        </p:pic>
        <p:grpSp>
          <p:nvGrpSpPr>
            <p:cNvPr id="3" name="Группа 2"/>
            <p:cNvGrpSpPr/>
            <p:nvPr/>
          </p:nvGrpSpPr>
          <p:grpSpPr>
            <a:xfrm>
              <a:off x="3848779" y="2845909"/>
              <a:ext cx="2345862" cy="2854822"/>
              <a:chOff x="4267604" y="3312136"/>
              <a:chExt cx="2345862" cy="2854822"/>
            </a:xfrm>
          </p:grpSpPr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backgroundRemoval t="4987" b="96763" l="19423" r="77603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7808" r="19909"/>
              <a:stretch/>
            </p:blipFill>
            <p:spPr>
              <a:xfrm>
                <a:off x="5008783" y="3312136"/>
                <a:ext cx="1604683" cy="2576437"/>
              </a:xfrm>
              <a:prstGeom prst="rect">
                <a:avLst/>
              </a:prstGeom>
            </p:spPr>
          </p:pic>
          <p:pic>
            <p:nvPicPr>
              <p:cNvPr id="18" name="Рисунок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backgroundRemoval t="32890" b="90304" l="190" r="8992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32943" b="15428"/>
              <a:stretch/>
            </p:blipFill>
            <p:spPr>
              <a:xfrm>
                <a:off x="4267604" y="5345497"/>
                <a:ext cx="1591073" cy="821461"/>
              </a:xfrm>
              <a:prstGeom prst="rect">
                <a:avLst/>
              </a:prstGeom>
            </p:spPr>
          </p:pic>
        </p:grpSp>
      </p:grpSp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21460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6230" y="101332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Все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пользователи таких средств передвижения являются </a:t>
            </a:r>
            <a:r>
              <a:rPr lang="ru-RU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участниками дорожного движения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034" b="1975"/>
          <a:stretch/>
        </p:blipFill>
        <p:spPr>
          <a:xfrm>
            <a:off x="475489" y="3108434"/>
            <a:ext cx="6096546" cy="35762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6" name="Прямоугольник 15"/>
          <p:cNvSpPr/>
          <p:nvPr/>
        </p:nvSpPr>
        <p:spPr>
          <a:xfrm>
            <a:off x="1409441" y="794268"/>
            <a:ext cx="56521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Участник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дорожного движения </a:t>
            </a:r>
            <a:r>
              <a:rPr lang="ru-RU" sz="1600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 лицо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принимающее непосредственное участие в процессе движения в качестве водителя, пешехода, пассажира транспортного средства. </a:t>
            </a:r>
            <a:endParaRPr lang="ru-RU" sz="1600" i="1" dirty="0" smtClean="0">
              <a:solidFill>
                <a:srgbClr val="005BA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defRPr/>
            </a:pPr>
            <a:r>
              <a:rPr lang="ru-RU" sz="1600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 же время в п. 1.5. Правил дорожного движения  говорится: «Участники дорожного движения должны действовать таким образом, чтобы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создавать опасности </a:t>
            </a:r>
            <a:r>
              <a:rPr lang="ru-RU" sz="1600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1600" i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движения и не причинять вреда</a:t>
            </a:r>
            <a:r>
              <a:rPr lang="ru-RU" sz="1600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65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63938" y="2774368"/>
            <a:ext cx="3439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Следовательно, они обязаны знать и соблюдать распространяющиеся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пешеходов 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требования Правил дорожного движения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ru-RU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777" y="2862825"/>
            <a:ext cx="3178161" cy="2013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5" name="Группа 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4" name="Овал 13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sp>
        <p:nvSpPr>
          <p:cNvPr id="16" name="Прямоугольник 15"/>
          <p:cNvSpPr/>
          <p:nvPr/>
        </p:nvSpPr>
        <p:spPr>
          <a:xfrm>
            <a:off x="141281" y="126752"/>
            <a:ext cx="69202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i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Пешеход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лицо, находящееся вне транспортного средства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дороге либо на пешеходной или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велопешеходной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дорожке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производящее на них работу. К пешеходам приравниваются лица, передвигающиеся в инвалидных колясках, ведущие велосипед, мопед, мотоцикл, везущие санки, тележку, детскую или инвалидную коляску, а также использующие для передвижения роликовые коньки, скейтборды, самокаты,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электросамокаты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i="1" dirty="0" err="1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гироскутеры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i="1" dirty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иные аналогичные средства передвижения</a:t>
            </a:r>
            <a:r>
              <a:rPr lang="ru-RU" i="1" dirty="0" smtClean="0">
                <a:solidFill>
                  <a:srgbClr val="005B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3335" y="5007913"/>
            <a:ext cx="6398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Выезжать </a:t>
            </a:r>
            <a:r>
              <a:rPr lang="ru-RU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таких средствах передвижения </a:t>
            </a: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проезжую часть дороги категорически нельзя</a:t>
            </a:r>
            <a:r>
              <a:rPr lang="ru-RU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передвигаться можно только по </a:t>
            </a:r>
            <a:r>
              <a:rPr lang="ru-RU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тротуарам.</a:t>
            </a:r>
            <a:endParaRPr kumimoji="0" lang="ru-RU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165" y="3168488"/>
            <a:ext cx="387598" cy="1381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1124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11"/>
          <p:cNvSpPr txBox="1">
            <a:spLocks noChangeArrowheads="1"/>
          </p:cNvSpPr>
          <p:nvPr/>
        </p:nvSpPr>
        <p:spPr bwMode="auto">
          <a:xfrm flipH="1">
            <a:off x="841751" y="687214"/>
            <a:ext cx="6215444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При использовании указанных средств передвижения необходимо руководствоваться теми же правилами и правовыми нормами, что и для пешеходов.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88992" y="163803"/>
            <a:ext cx="6749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dirty="0" smtClean="0">
                <a:solidFill>
                  <a:srgbClr val="005BA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МЕРЫ БЕЗОПАСНОСТИ ПРИ ИСПОЛЬЗОВАНИИ РОЛИКОВ, СКЕЙТБОРДОВ, САМОКАТОВ, ЭЛЕКТРОСАМОКАТОВ, ГИРОСКУТЕРОВ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5BAA"/>
              </a:solidFill>
              <a:effectLst/>
              <a:uLnTx/>
              <a:uFillTx/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6454" y="802027"/>
            <a:ext cx="360000" cy="360000"/>
            <a:chOff x="330926" y="1227909"/>
            <a:chExt cx="360000" cy="360000"/>
          </a:xfrm>
        </p:grpSpPr>
        <p:sp>
          <p:nvSpPr>
            <p:cNvPr id="3" name="Овал 2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4" name="Овал 3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61" name="TextBox 11"/>
          <p:cNvSpPr txBox="1">
            <a:spLocks noChangeArrowheads="1"/>
          </p:cNvSpPr>
          <p:nvPr/>
        </p:nvSpPr>
        <p:spPr bwMode="auto">
          <a:xfrm flipH="1">
            <a:off x="848829" y="1430656"/>
            <a:ext cx="6278010" cy="11695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Кататься на данных устройствах рекомендуется в защитном шлеме, налокотниках и наколенниках — это обезопасит при возможном падении. Кроме того, важно помнить, что все вышеуказанные современные средства передвижения предназначены исключительно для личного активного отдыха вне проезжей части дорог.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281440" y="1830420"/>
            <a:ext cx="360000" cy="360000"/>
            <a:chOff x="330926" y="1227909"/>
            <a:chExt cx="360000" cy="360000"/>
          </a:xfrm>
        </p:grpSpPr>
        <p:sp>
          <p:nvSpPr>
            <p:cNvPr id="64" name="Овал 63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66" name="TextBox 11"/>
          <p:cNvSpPr txBox="1">
            <a:spLocks noChangeArrowheads="1"/>
          </p:cNvSpPr>
          <p:nvPr/>
        </p:nvSpPr>
        <p:spPr bwMode="auto">
          <a:xfrm flipH="1">
            <a:off x="843703" y="2600207"/>
            <a:ext cx="6211540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Максимальная скорость </a:t>
            </a:r>
            <a:r>
              <a:rPr lang="ru-RU" altLang="zh-CN" sz="1400" kern="0" dirty="0" err="1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гироскутера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 ограничена 10-12 км/ч, при которых возможно сохранение равновесия. При выходе за эти пределы может произойти падение и, как следствие, получение травмы.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296454" y="2795553"/>
            <a:ext cx="360000" cy="360000"/>
            <a:chOff x="330926" y="1227909"/>
            <a:chExt cx="360000" cy="360000"/>
          </a:xfrm>
        </p:grpSpPr>
        <p:sp>
          <p:nvSpPr>
            <p:cNvPr id="68" name="Овал 67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72" name="TextBox 11"/>
          <p:cNvSpPr txBox="1">
            <a:spLocks noChangeArrowheads="1"/>
          </p:cNvSpPr>
          <p:nvPr/>
        </p:nvSpPr>
        <p:spPr bwMode="auto">
          <a:xfrm flipH="1">
            <a:off x="843703" y="3335153"/>
            <a:ext cx="595112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Следует выбирать подходящую площадку для катания, использовать защитную экипировку.</a:t>
            </a:r>
          </a:p>
        </p:txBody>
      </p:sp>
      <p:grpSp>
        <p:nvGrpSpPr>
          <p:cNvPr id="73" name="Группа 72"/>
          <p:cNvGrpSpPr/>
          <p:nvPr/>
        </p:nvGrpSpPr>
        <p:grpSpPr>
          <a:xfrm>
            <a:off x="281440" y="3418254"/>
            <a:ext cx="360000" cy="360000"/>
            <a:chOff x="330926" y="1227909"/>
            <a:chExt cx="360000" cy="360000"/>
          </a:xfrm>
        </p:grpSpPr>
        <p:sp>
          <p:nvSpPr>
            <p:cNvPr id="74" name="Овал 73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77" name="TextBox 11"/>
          <p:cNvSpPr txBox="1">
            <a:spLocks noChangeArrowheads="1"/>
          </p:cNvSpPr>
          <p:nvPr/>
        </p:nvSpPr>
        <p:spPr bwMode="auto">
          <a:xfrm flipH="1">
            <a:off x="856730" y="3862191"/>
            <a:ext cx="5959352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Необходимо соблюдать осторожность и правила дорожного движения, </a:t>
            </a:r>
            <a:r>
              <a:rPr lang="ru-RU" altLang="zh-CN" sz="1400" kern="0" dirty="0" smtClean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запрещается </a:t>
            </a:r>
            <a:r>
              <a:rPr lang="ru-RU" altLang="zh-CN" sz="1400" kern="0" dirty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мешать </a:t>
            </a:r>
            <a:r>
              <a:rPr lang="ru-RU" altLang="zh-CN" sz="1400" kern="0" dirty="0" smtClean="0">
                <a:solidFill>
                  <a:srgbClr val="C00000"/>
                </a:solidFill>
                <a:latin typeface="Segoe UI Semibold" panose="020B0702040204020203" pitchFamily="34" charset="0"/>
                <a:ea typeface="微软雅黑" pitchFamily="34" charset="-122"/>
                <a:cs typeface="Segoe UI Semibold" panose="020B0702040204020203" pitchFamily="34" charset="0"/>
              </a:rPr>
              <a:t>движению пешеходов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  <a:endParaRPr lang="ru-RU" altLang="zh-CN" sz="1400" kern="0" dirty="0">
              <a:latin typeface="Segoe UI" panose="020B0502040204020203" pitchFamily="34" charset="0"/>
              <a:ea typeface="微软雅黑" pitchFamily="34" charset="-122"/>
              <a:cs typeface="Segoe UI" panose="020B0502040204020203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281774" y="3943801"/>
            <a:ext cx="360000" cy="360000"/>
            <a:chOff x="330926" y="1227909"/>
            <a:chExt cx="360000" cy="360000"/>
          </a:xfrm>
        </p:grpSpPr>
        <p:sp>
          <p:nvSpPr>
            <p:cNvPr id="80" name="Овал 79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82" name="TextBox 11"/>
          <p:cNvSpPr txBox="1">
            <a:spLocks noChangeArrowheads="1"/>
          </p:cNvSpPr>
          <p:nvPr/>
        </p:nvSpPr>
        <p:spPr bwMode="auto">
          <a:xfrm flipH="1">
            <a:off x="852765" y="4381593"/>
            <a:ext cx="5954255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Нужно сохранять хороший обзор по курсу движения,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пользоваться мобильным телефоном или другими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гаджетами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281440" y="4570925"/>
            <a:ext cx="360000" cy="360000"/>
            <a:chOff x="330926" y="1227909"/>
            <a:chExt cx="360000" cy="360000"/>
          </a:xfrm>
        </p:grpSpPr>
        <p:sp>
          <p:nvSpPr>
            <p:cNvPr id="85" name="Овал 84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87" name="TextBox 11"/>
          <p:cNvSpPr txBox="1">
            <a:spLocks noChangeArrowheads="1"/>
          </p:cNvSpPr>
          <p:nvPr/>
        </p:nvSpPr>
        <p:spPr bwMode="auto">
          <a:xfrm flipH="1">
            <a:off x="843703" y="5114395"/>
            <a:ext cx="5945997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Необходимо сохранять безопасную скорость, следить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за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своей безопасностью, останавливать средства плавно 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/>
            </a:r>
            <a:b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</a:b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и </a:t>
            </a:r>
            <a:r>
              <a:rPr lang="ru-RU" altLang="zh-CN" sz="1400" kern="0" dirty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аккуратно.</a:t>
            </a:r>
          </a:p>
        </p:txBody>
      </p:sp>
      <p:grpSp>
        <p:nvGrpSpPr>
          <p:cNvPr id="95" name="Группа 94"/>
          <p:cNvGrpSpPr/>
          <p:nvPr/>
        </p:nvGrpSpPr>
        <p:grpSpPr>
          <a:xfrm>
            <a:off x="289833" y="5411449"/>
            <a:ext cx="360000" cy="360000"/>
            <a:chOff x="330926" y="1227909"/>
            <a:chExt cx="360000" cy="360000"/>
          </a:xfrm>
        </p:grpSpPr>
        <p:sp>
          <p:nvSpPr>
            <p:cNvPr id="96" name="Овал 95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98" name="TextBox 11"/>
          <p:cNvSpPr txBox="1">
            <a:spLocks noChangeArrowheads="1"/>
          </p:cNvSpPr>
          <p:nvPr/>
        </p:nvSpPr>
        <p:spPr bwMode="auto">
          <a:xfrm flipH="1">
            <a:off x="848829" y="5853059"/>
            <a:ext cx="5783716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ru-RU" sz="1400" dirty="0"/>
              <a:t>Нельзя использовать средства передвижения при недостаточной освещенности и в узких пространствах, а также местах, в которых много помех и препятствий</a:t>
            </a:r>
            <a:r>
              <a:rPr lang="ru-RU" altLang="zh-CN" sz="1400" kern="0" dirty="0" smtClean="0">
                <a:latin typeface="Segoe UI" panose="020B0502040204020203" pitchFamily="34" charset="0"/>
                <a:ea typeface="微软雅黑" pitchFamily="34" charset="-122"/>
                <a:cs typeface="Segoe UI" panose="020B0502040204020203" pitchFamily="34" charset="0"/>
              </a:rPr>
              <a:t>.</a:t>
            </a:r>
            <a:endParaRPr lang="ru-RU" altLang="zh-CN" sz="1400" kern="0" dirty="0">
              <a:latin typeface="Segoe UI" panose="020B0502040204020203" pitchFamily="34" charset="0"/>
              <a:ea typeface="微软雅黑" pitchFamily="34" charset="-122"/>
              <a:cs typeface="Segoe UI" panose="020B0502040204020203" pitchFamily="34" charset="0"/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284563" y="6116996"/>
            <a:ext cx="360000" cy="360000"/>
            <a:chOff x="330926" y="1227909"/>
            <a:chExt cx="360000" cy="360000"/>
          </a:xfrm>
        </p:grpSpPr>
        <p:sp>
          <p:nvSpPr>
            <p:cNvPr id="101" name="Овал 100"/>
            <p:cNvSpPr/>
            <p:nvPr/>
          </p:nvSpPr>
          <p:spPr>
            <a:xfrm>
              <a:off x="330926" y="1227909"/>
              <a:ext cx="360000" cy="360000"/>
            </a:xfrm>
            <a:prstGeom prst="ellipse">
              <a:avLst/>
            </a:prstGeom>
            <a:noFill/>
            <a:ln w="57150">
              <a:solidFill>
                <a:srgbClr val="005BAA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02926" y="1299909"/>
              <a:ext cx="216000" cy="216000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392035" y="1"/>
            <a:ext cx="2754000" cy="6857999"/>
            <a:chOff x="6392035" y="1"/>
            <a:chExt cx="2754000" cy="6857999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146824" y="1"/>
              <a:ext cx="1999211" cy="6857999"/>
            </a:xfrm>
            <a:prstGeom prst="rect">
              <a:avLst/>
            </a:prstGeom>
            <a:solidFill>
              <a:srgbClr val="005BAA"/>
            </a:solidFill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8" name="Рисунок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243994" y="367314"/>
              <a:ext cx="1816760" cy="14983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59" name="Овал 58"/>
            <p:cNvSpPr/>
            <p:nvPr/>
          </p:nvSpPr>
          <p:spPr>
            <a:xfrm>
              <a:off x="6392035" y="4093320"/>
              <a:ext cx="2664000" cy="266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25400">
                <a:schemeClr val="tx1">
                  <a:lumMod val="50000"/>
                  <a:lumOff val="50000"/>
                  <a:alpha val="39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6572035" y="4273320"/>
              <a:ext cx="2304000" cy="2304000"/>
            </a:xfrm>
            <a:prstGeom prst="ellipse">
              <a:avLst/>
            </a:prstGeom>
            <a:solidFill>
              <a:srgbClr val="005BAA"/>
            </a:solidFill>
            <a:ln w="762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32768" y="4428027"/>
              <a:ext cx="843044" cy="1994585"/>
            </a:xfrm>
            <a:prstGeom prst="rect">
              <a:avLst/>
            </a:prstGeom>
            <a:ln>
              <a:noFill/>
            </a:ln>
            <a:effectLst>
              <a:glow rad="25400">
                <a:schemeClr val="tx1">
                  <a:lumMod val="50000"/>
                  <a:lumOff val="50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xmlns="" val="35632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7" grpId="0"/>
      <p:bldP spid="61" grpId="0"/>
      <p:bldP spid="66" grpId="0"/>
      <p:bldP spid="72" grpId="0"/>
      <p:bldP spid="77" grpId="0"/>
      <p:bldP spid="82" grpId="0"/>
      <p:bldP spid="87" grpId="0"/>
      <p:bldP spid="98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8673</TotalTime>
  <Words>296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СОВРЕМЕННЫЕ СРЕДСТВА ПЕРЕДВИЖЕНИЯ  (РОЛИКИ, САМОКАТЫ, СКЕЙТБОРД, ГИРОСКУТЕР, ЭЛЕКТРОСАМОКАТ)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</dc:title>
  <dc:creator>Andrew Efimovsky</dc:creator>
  <cp:lastModifiedBy>Пользователь Windows</cp:lastModifiedBy>
  <cp:revision>286</cp:revision>
  <dcterms:created xsi:type="dcterms:W3CDTF">2019-08-19T07:52:16Z</dcterms:created>
  <dcterms:modified xsi:type="dcterms:W3CDTF">2020-04-27T07:50:11Z</dcterms:modified>
</cp:coreProperties>
</file>